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354" r:id="rId2"/>
    <p:sldId id="355" r:id="rId3"/>
    <p:sldId id="364" r:id="rId4"/>
    <p:sldId id="356" r:id="rId5"/>
    <p:sldId id="362" r:id="rId6"/>
    <p:sldId id="357" r:id="rId7"/>
    <p:sldId id="358" r:id="rId8"/>
    <p:sldId id="359" r:id="rId9"/>
    <p:sldId id="361" r:id="rId10"/>
    <p:sldId id="341" r:id="rId11"/>
  </p:sldIdLst>
  <p:sldSz cx="9144000" cy="6858000" type="screen4x3"/>
  <p:notesSz cx="6797675" cy="9928225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řunděl Miroslav Ing." initials="GMI" lastIdx="8" clrIdx="0">
    <p:extLst>
      <p:ext uri="{19B8F6BF-5375-455C-9EA6-DF929625EA0E}">
        <p15:presenceInfo xmlns:p15="http://schemas.microsoft.com/office/powerpoint/2012/main" userId="S-1-5-21-1801674531-2146709945-725345543-16731" providerId="AD"/>
      </p:ext>
    </p:extLst>
  </p:cmAuthor>
  <p:cmAuthor id="2" name="Hock Lukáš Ing." initials="HLI" lastIdx="3" clrIdx="1">
    <p:extLst>
      <p:ext uri="{19B8F6BF-5375-455C-9EA6-DF929625EA0E}">
        <p15:presenceInfo xmlns:p15="http://schemas.microsoft.com/office/powerpoint/2012/main" userId="S-1-5-21-1801674531-2146709945-725345543-39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121"/>
    <a:srgbClr val="F36523"/>
    <a:srgbClr val="034A31"/>
    <a:srgbClr val="CCDFD8"/>
    <a:srgbClr val="DEE7E1"/>
    <a:srgbClr val="E6EDEA"/>
    <a:srgbClr val="9AB7AD"/>
    <a:srgbClr val="FFE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1" autoAdjust="0"/>
    <p:restoredTop sz="83678" autoAdjust="0"/>
  </p:normalViewPr>
  <p:slideViewPr>
    <p:cSldViewPr>
      <p:cViewPr varScale="1">
        <p:scale>
          <a:sx n="88" d="100"/>
          <a:sy n="88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580" y="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84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6464"/>
            <a:ext cx="49853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95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2925"/>
            <a:ext cx="294495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069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6464"/>
            <a:ext cx="5438464" cy="44672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30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0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93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44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strike="no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32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58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06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51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3108" y="188640"/>
            <a:ext cx="8892482" cy="1085850"/>
            <a:chOff x="0" y="168978"/>
            <a:chExt cx="8892482" cy="1085850"/>
          </a:xfrm>
        </p:grpSpPr>
        <p:pic>
          <p:nvPicPr>
            <p:cNvPr id="10" name="Obrázek 1" descr="CZ_RO_B_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78"/>
              <a:ext cx="35814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3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387867"/>
              <a:ext cx="2304258" cy="6480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Obrázek 7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Skupina 11"/>
          <p:cNvGrpSpPr/>
          <p:nvPr userDrawn="1"/>
        </p:nvGrpSpPr>
        <p:grpSpPr>
          <a:xfrm>
            <a:off x="0" y="168978"/>
            <a:ext cx="8892482" cy="1085850"/>
            <a:chOff x="0" y="168978"/>
            <a:chExt cx="8892482" cy="1085850"/>
          </a:xfrm>
        </p:grpSpPr>
        <p:pic>
          <p:nvPicPr>
            <p:cNvPr id="13" name="Obrázek 1" descr="CZ_RO_B_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78"/>
              <a:ext cx="35814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3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387867"/>
              <a:ext cx="2304258" cy="6480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3355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0" y="168978"/>
            <a:ext cx="8892482" cy="1085850"/>
            <a:chOff x="0" y="168978"/>
            <a:chExt cx="8892482" cy="1085850"/>
          </a:xfrm>
        </p:grpSpPr>
        <p:pic>
          <p:nvPicPr>
            <p:cNvPr id="5" name="Obrázek 1" descr="CZ_RO_B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78"/>
              <a:ext cx="35814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3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387867"/>
              <a:ext cx="2304258" cy="6480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3077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0" y="168978"/>
            <a:ext cx="8892482" cy="1085850"/>
            <a:chOff x="0" y="168978"/>
            <a:chExt cx="8892482" cy="1085850"/>
          </a:xfrm>
        </p:grpSpPr>
        <p:pic>
          <p:nvPicPr>
            <p:cNvPr id="6" name="Obrázek 1" descr="CZ_RO_B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78"/>
              <a:ext cx="35814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3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387867"/>
              <a:ext cx="2304258" cy="6480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42556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0" y="168978"/>
            <a:ext cx="8892482" cy="1085850"/>
            <a:chOff x="0" y="168978"/>
            <a:chExt cx="8892482" cy="1085850"/>
          </a:xfrm>
        </p:grpSpPr>
        <p:pic>
          <p:nvPicPr>
            <p:cNvPr id="8" name="Obrázek 1" descr="CZ_RO_B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78"/>
              <a:ext cx="35814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3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387867"/>
              <a:ext cx="2304258" cy="6480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27519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0" y="168978"/>
            <a:ext cx="8892482" cy="1085850"/>
            <a:chOff x="0" y="168978"/>
            <a:chExt cx="8892482" cy="1085850"/>
          </a:xfrm>
        </p:grpSpPr>
        <p:pic>
          <p:nvPicPr>
            <p:cNvPr id="4" name="Obrázek 1" descr="CZ_RO_B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78"/>
              <a:ext cx="35814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ázek 3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387867"/>
              <a:ext cx="2304258" cy="6480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30205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168978"/>
            <a:ext cx="8892482" cy="1085850"/>
            <a:chOff x="0" y="168978"/>
            <a:chExt cx="8892482" cy="1085850"/>
          </a:xfrm>
        </p:grpSpPr>
        <p:pic>
          <p:nvPicPr>
            <p:cNvPr id="3" name="Obrázek 1" descr="CZ_RO_B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78"/>
              <a:ext cx="35814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ázek 3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387867"/>
              <a:ext cx="2304258" cy="6480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655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 smtClean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3108" y="188640"/>
            <a:ext cx="8892482" cy="1085850"/>
            <a:chOff x="0" y="168978"/>
            <a:chExt cx="8892482" cy="1085850"/>
          </a:xfrm>
        </p:grpSpPr>
        <p:pic>
          <p:nvPicPr>
            <p:cNvPr id="6" name="Obrázek 1" descr="CZ_RO_B_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78"/>
              <a:ext cx="35814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35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387867"/>
              <a:ext cx="2304258" cy="6480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Obrázek 7" descr="ppt_hlavni strana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Skupina 8"/>
          <p:cNvGrpSpPr/>
          <p:nvPr userDrawn="1"/>
        </p:nvGrpSpPr>
        <p:grpSpPr>
          <a:xfrm>
            <a:off x="0" y="168978"/>
            <a:ext cx="8892482" cy="1085850"/>
            <a:chOff x="0" y="168978"/>
            <a:chExt cx="8892482" cy="1085850"/>
          </a:xfrm>
        </p:grpSpPr>
        <p:pic>
          <p:nvPicPr>
            <p:cNvPr id="10" name="Obrázek 1" descr="CZ_RO_B_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78"/>
              <a:ext cx="35814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35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387867"/>
              <a:ext cx="2304258" cy="6480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257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50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419872" y="3093508"/>
            <a:ext cx="4044950" cy="40229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/>
            <a:r>
              <a:rPr lang="cs-CZ" sz="2000" dirty="0" smtClean="0">
                <a:solidFill>
                  <a:srgbClr val="034A31"/>
                </a:solidFill>
              </a:rPr>
              <a:t>Ing. David Janošík</a:t>
            </a:r>
            <a:endParaRPr lang="cs-CZ" sz="2000" dirty="0">
              <a:solidFill>
                <a:srgbClr val="034A3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083919"/>
            <a:ext cx="6373124" cy="782770"/>
          </a:xfrm>
        </p:spPr>
        <p:txBody>
          <a:bodyPr/>
          <a:lstStyle/>
          <a:p>
            <a:r>
              <a:rPr lang="cs-CZ" sz="2000" dirty="0" smtClean="0">
                <a:solidFill>
                  <a:srgbClr val="034A31"/>
                </a:solidFill>
              </a:rPr>
              <a:t>Nejčastější chyby příjemců při vyplňování </a:t>
            </a:r>
            <a:br>
              <a:rPr lang="cs-CZ" sz="2000" dirty="0" smtClean="0">
                <a:solidFill>
                  <a:srgbClr val="034A31"/>
                </a:solidFill>
              </a:rPr>
            </a:br>
            <a:r>
              <a:rPr lang="cs-CZ" sz="2000" dirty="0" smtClean="0">
                <a:solidFill>
                  <a:srgbClr val="034A31"/>
                </a:solidFill>
              </a:rPr>
              <a:t>zpráv o udržitelnosti projektu</a:t>
            </a:r>
            <a:endParaRPr lang="cs-CZ" sz="2000" dirty="0">
              <a:solidFill>
                <a:srgbClr val="034A31"/>
              </a:solidFill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 bwMode="auto">
          <a:xfrm>
            <a:off x="-900608" y="1484784"/>
            <a:ext cx="7509694" cy="4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000" tIns="82800" rIns="126000" bIns="8280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pPr marL="896938"/>
            <a:r>
              <a:rPr lang="cs-CZ" sz="1800" kern="0" dirty="0" smtClean="0">
                <a:solidFill>
                  <a:srgbClr val="034A31"/>
                </a:solidFill>
              </a:rPr>
              <a:t>Operační program Rybářství 2014 – 2020 </a:t>
            </a:r>
            <a:endParaRPr lang="cs-CZ" sz="1800" kern="0" dirty="0">
              <a:solidFill>
                <a:srgbClr val="034A3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475166" y="5949280"/>
            <a:ext cx="166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 smtClean="0"/>
          </a:p>
          <a:p>
            <a:r>
              <a:rPr lang="cs-CZ" sz="1400" dirty="0" smtClean="0">
                <a:solidFill>
                  <a:srgbClr val="034A31"/>
                </a:solidFill>
              </a:rPr>
              <a:t>12. 12. 2018</a:t>
            </a:r>
            <a:endParaRPr lang="cs-CZ" sz="14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7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2513169" y="1412776"/>
            <a:ext cx="3928545" cy="53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pPr algn="ctr"/>
            <a:r>
              <a:rPr lang="cs-CZ" sz="2400" kern="0" dirty="0" smtClean="0">
                <a:solidFill>
                  <a:srgbClr val="034A31"/>
                </a:solidFill>
              </a:rPr>
              <a:t>Děkuji za pozornost </a:t>
            </a:r>
            <a:endParaRPr lang="cs-CZ" sz="2400" kern="0" dirty="0">
              <a:solidFill>
                <a:srgbClr val="034A3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9649" r="20312"/>
          <a:stretch/>
        </p:blipFill>
        <p:spPr>
          <a:xfrm>
            <a:off x="5584193" y="2216605"/>
            <a:ext cx="1952755" cy="18029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85"/>
          <a:stretch/>
        </p:blipFill>
        <p:spPr>
          <a:xfrm>
            <a:off x="546170" y="2220939"/>
            <a:ext cx="2729423" cy="187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Šipka doprava 12"/>
          <p:cNvSpPr/>
          <p:nvPr/>
        </p:nvSpPr>
        <p:spPr bwMode="auto">
          <a:xfrm rot="9541357">
            <a:off x="3781914" y="3925851"/>
            <a:ext cx="1510364" cy="231999"/>
          </a:xfrm>
          <a:prstGeom prst="rightArrow">
            <a:avLst/>
          </a:prstGeom>
          <a:solidFill>
            <a:srgbClr val="034A31">
              <a:alpha val="96000"/>
            </a:srgbClr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614" y="4311991"/>
            <a:ext cx="1397196" cy="1778701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 bwMode="auto">
          <a:xfrm>
            <a:off x="3790437" y="2926260"/>
            <a:ext cx="1456807" cy="232311"/>
          </a:xfrm>
          <a:prstGeom prst="rightArrow">
            <a:avLst/>
          </a:prstGeom>
          <a:solidFill>
            <a:srgbClr val="034A31">
              <a:alpha val="96000"/>
            </a:srgbClr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Šipka doprava 15"/>
          <p:cNvSpPr/>
          <p:nvPr/>
        </p:nvSpPr>
        <p:spPr bwMode="auto">
          <a:xfrm>
            <a:off x="3806589" y="5025432"/>
            <a:ext cx="1416410" cy="248079"/>
          </a:xfrm>
          <a:prstGeom prst="rightArrow">
            <a:avLst/>
          </a:prstGeom>
          <a:solidFill>
            <a:srgbClr val="034A31">
              <a:alpha val="96000"/>
            </a:srgbClr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53" y="4229533"/>
            <a:ext cx="1965455" cy="1647106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 bwMode="auto">
          <a:xfrm>
            <a:off x="4831155" y="1900817"/>
            <a:ext cx="3486115" cy="3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pPr algn="ctr"/>
            <a:r>
              <a:rPr lang="cs-CZ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Jak vyplnit zprávu o udržitelnosti projektu?</a:t>
            </a:r>
            <a:endParaRPr lang="cs-CZ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-290260" y="1922203"/>
            <a:ext cx="4243754" cy="3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pPr algn="ctr"/>
            <a:r>
              <a:rPr lang="cs-CZ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Produkce </a:t>
            </a:r>
            <a:endParaRPr lang="cs-CZ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 bwMode="auto">
          <a:xfrm>
            <a:off x="5612733" y="4046711"/>
            <a:ext cx="2003338" cy="3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pPr algn="ctr"/>
            <a:r>
              <a:rPr lang="cs-CZ" sz="1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Odeslání z PF v termínu</a:t>
            </a:r>
            <a:endParaRPr lang="cs-CZ" sz="1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102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4364560" cy="444216"/>
          </a:xfrm>
        </p:spPr>
        <p:txBody>
          <a:bodyPr/>
          <a:lstStyle/>
          <a:p>
            <a:r>
              <a:rPr lang="cs-CZ" dirty="0" smtClean="0">
                <a:solidFill>
                  <a:srgbClr val="034A31"/>
                </a:solidFill>
              </a:rPr>
              <a:t>Podávání zpráv o udržitelnosti</a:t>
            </a:r>
            <a:endParaRPr lang="cs-CZ" dirty="0">
              <a:solidFill>
                <a:srgbClr val="034A3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036496" cy="3960440"/>
          </a:xfrm>
        </p:spPr>
        <p:txBody>
          <a:bodyPr/>
          <a:lstStyle/>
          <a:p>
            <a:pPr marL="0" algn="just"/>
            <a:r>
              <a:rPr lang="cs-CZ" dirty="0" smtClean="0">
                <a:solidFill>
                  <a:srgbClr val="034A31"/>
                </a:solidFill>
              </a:rPr>
              <a:t>Příjemce je povinen </a:t>
            </a:r>
            <a:r>
              <a:rPr lang="cs-CZ" b="1" dirty="0" smtClean="0"/>
              <a:t>zajistit </a:t>
            </a:r>
            <a:r>
              <a:rPr lang="cs-CZ" b="1" dirty="0"/>
              <a:t>vykazování údajů </a:t>
            </a:r>
            <a:r>
              <a:rPr lang="cs-CZ" dirty="0">
                <a:solidFill>
                  <a:srgbClr val="034A31"/>
                </a:solidFill>
              </a:rPr>
              <a:t>potřebných pro monitorování projektu po jeho realizaci po dobu </a:t>
            </a:r>
            <a:r>
              <a:rPr lang="cs-CZ" dirty="0" smtClean="0">
                <a:solidFill>
                  <a:srgbClr val="034A31"/>
                </a:solidFill>
              </a:rPr>
              <a:t>udržitelnosti. </a:t>
            </a:r>
            <a:endParaRPr lang="cs-CZ" dirty="0">
              <a:solidFill>
                <a:srgbClr val="034A31"/>
              </a:solidFill>
            </a:endParaRPr>
          </a:p>
          <a:p>
            <a:endParaRPr lang="cs-CZ" sz="1000" dirty="0" smtClean="0">
              <a:solidFill>
                <a:srgbClr val="034A31"/>
              </a:solidFill>
            </a:endParaRPr>
          </a:p>
          <a:p>
            <a:r>
              <a:rPr lang="cs-CZ" sz="1400" dirty="0" smtClean="0">
                <a:solidFill>
                  <a:srgbClr val="034A31"/>
                </a:solidFill>
              </a:rPr>
              <a:t>Dle Pravidel </a:t>
            </a:r>
            <a:r>
              <a:rPr lang="cs-CZ" sz="1400" dirty="0">
                <a:solidFill>
                  <a:srgbClr val="034A31"/>
                </a:solidFill>
              </a:rPr>
              <a:t>pro žadatele a </a:t>
            </a:r>
            <a:r>
              <a:rPr lang="cs-CZ" sz="1400" dirty="0" smtClean="0">
                <a:solidFill>
                  <a:srgbClr val="034A31"/>
                </a:solidFill>
              </a:rPr>
              <a:t>příjemce</a:t>
            </a:r>
            <a:r>
              <a:rPr lang="cs-CZ" sz="1400" b="1" i="1" dirty="0" smtClean="0">
                <a:solidFill>
                  <a:srgbClr val="034A31"/>
                </a:solidFill>
              </a:rPr>
              <a:t> </a:t>
            </a:r>
            <a:r>
              <a:rPr lang="cs-CZ" sz="1400" dirty="0" smtClean="0">
                <a:solidFill>
                  <a:srgbClr val="034A31"/>
                </a:solidFill>
              </a:rPr>
              <a:t>je povinností příjemce: </a:t>
            </a:r>
          </a:p>
          <a:p>
            <a:endParaRPr lang="cs-CZ" sz="1000" dirty="0">
              <a:solidFill>
                <a:srgbClr val="034A3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034A31"/>
                </a:solidFill>
              </a:rPr>
              <a:t>předložit </a:t>
            </a:r>
            <a:r>
              <a:rPr lang="cs-CZ" sz="1400" u="sng" dirty="0" smtClean="0">
                <a:solidFill>
                  <a:srgbClr val="034A31"/>
                </a:solidFill>
              </a:rPr>
              <a:t>každý </a:t>
            </a:r>
            <a:r>
              <a:rPr lang="cs-CZ" sz="1400" u="sng" dirty="0">
                <a:solidFill>
                  <a:srgbClr val="034A31"/>
                </a:solidFill>
              </a:rPr>
              <a:t>rok </a:t>
            </a:r>
            <a:r>
              <a:rPr lang="cs-CZ" sz="1400" dirty="0">
                <a:solidFill>
                  <a:srgbClr val="034A31"/>
                </a:solidFill>
              </a:rPr>
              <a:t>v době udržitelnosti </a:t>
            </a:r>
            <a:r>
              <a:rPr lang="cs-CZ" b="1" dirty="0" smtClean="0"/>
              <a:t>průběžnou </a:t>
            </a:r>
            <a:r>
              <a:rPr lang="cs-CZ" b="1" dirty="0"/>
              <a:t>zprávu o udržitelnosti projektu</a:t>
            </a:r>
            <a:r>
              <a:rPr lang="cs-CZ" dirty="0"/>
              <a:t>. </a:t>
            </a:r>
            <a:endParaRPr lang="cs-CZ" dirty="0" smtClean="0"/>
          </a:p>
          <a:p>
            <a:pPr marL="0" indent="0" algn="just"/>
            <a:r>
              <a:rPr lang="cs-CZ" sz="1400" dirty="0" smtClean="0">
                <a:solidFill>
                  <a:srgbClr val="034A31"/>
                </a:solidFill>
              </a:rPr>
              <a:t>První průběžná </a:t>
            </a:r>
            <a:r>
              <a:rPr lang="cs-CZ" sz="1400" dirty="0">
                <a:solidFill>
                  <a:srgbClr val="034A31"/>
                </a:solidFill>
              </a:rPr>
              <a:t>zpráva o udržitelnosti projektu je odeslána prostřednictvím Portálu farmáře </a:t>
            </a:r>
            <a:r>
              <a:rPr lang="cs-CZ" sz="1400" b="1" dirty="0">
                <a:solidFill>
                  <a:srgbClr val="034A31"/>
                </a:solidFill>
              </a:rPr>
              <a:t>nejpozději do 10 pracovních </a:t>
            </a:r>
            <a:r>
              <a:rPr lang="cs-CZ" sz="1400" b="1" dirty="0" smtClean="0">
                <a:solidFill>
                  <a:srgbClr val="034A31"/>
                </a:solidFill>
              </a:rPr>
              <a:t>dnů</a:t>
            </a:r>
            <a:r>
              <a:rPr lang="cs-CZ" sz="1400" dirty="0" smtClean="0">
                <a:solidFill>
                  <a:srgbClr val="034A31"/>
                </a:solidFill>
              </a:rPr>
              <a:t> </a:t>
            </a:r>
            <a:r>
              <a:rPr lang="cs-CZ" sz="1400" u="sng" dirty="0">
                <a:solidFill>
                  <a:srgbClr val="034A31"/>
                </a:solidFill>
              </a:rPr>
              <a:t>ode dne uplynutí jednoho roku od poslední odeslané platby </a:t>
            </a:r>
            <a:r>
              <a:rPr lang="cs-CZ" sz="1400" dirty="0">
                <a:solidFill>
                  <a:srgbClr val="034A31"/>
                </a:solidFill>
              </a:rPr>
              <a:t>příjemci, a poté každý další rok ve stejnou </a:t>
            </a:r>
            <a:r>
              <a:rPr lang="cs-CZ" sz="1400" dirty="0" smtClean="0">
                <a:solidFill>
                  <a:srgbClr val="034A31"/>
                </a:solidFill>
              </a:rPr>
              <a:t>dobu. </a:t>
            </a:r>
            <a:endParaRPr lang="cs-CZ" sz="1400" dirty="0">
              <a:solidFill>
                <a:srgbClr val="034A31"/>
              </a:solidFill>
            </a:endParaRPr>
          </a:p>
          <a:p>
            <a:endParaRPr lang="cs-CZ" sz="1000" i="1" dirty="0" smtClean="0">
              <a:solidFill>
                <a:srgbClr val="034A31"/>
              </a:solidFill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034A31"/>
                </a:solidFill>
              </a:rPr>
              <a:t>předložit </a:t>
            </a:r>
            <a:r>
              <a:rPr lang="cs-CZ" sz="1400" dirty="0">
                <a:solidFill>
                  <a:srgbClr val="034A31"/>
                </a:solidFill>
              </a:rPr>
              <a:t>prostřednictvím Portálu </a:t>
            </a:r>
            <a:r>
              <a:rPr lang="cs-CZ" sz="1400" dirty="0" smtClean="0">
                <a:solidFill>
                  <a:srgbClr val="034A31"/>
                </a:solidFill>
              </a:rPr>
              <a:t>farmáře po uplynutí </a:t>
            </a:r>
            <a:r>
              <a:rPr lang="cs-CZ" sz="1400" dirty="0">
                <a:solidFill>
                  <a:srgbClr val="034A31"/>
                </a:solidFill>
              </a:rPr>
              <a:t>doby udržitelnosti </a:t>
            </a:r>
            <a:r>
              <a:rPr lang="cs-CZ" b="1" dirty="0" smtClean="0"/>
              <a:t>závěrečnou </a:t>
            </a:r>
            <a:r>
              <a:rPr lang="cs-CZ" b="1" dirty="0"/>
              <a:t>zprávu o udržitelnosti </a:t>
            </a:r>
            <a:r>
              <a:rPr lang="cs-CZ" b="1" dirty="0" smtClean="0"/>
              <a:t>projektu.</a:t>
            </a:r>
            <a:r>
              <a:rPr lang="cs-CZ" sz="1400" b="1" dirty="0" smtClean="0"/>
              <a:t> </a:t>
            </a:r>
            <a:r>
              <a:rPr lang="cs-CZ" sz="1400" dirty="0" smtClean="0">
                <a:solidFill>
                  <a:srgbClr val="034A31"/>
                </a:solidFill>
              </a:rPr>
              <a:t>Tato je předkládána </a:t>
            </a:r>
            <a:r>
              <a:rPr lang="cs-CZ" sz="1400" b="1" dirty="0" smtClean="0">
                <a:solidFill>
                  <a:srgbClr val="034A31"/>
                </a:solidFill>
              </a:rPr>
              <a:t>do</a:t>
            </a:r>
            <a:r>
              <a:rPr lang="cs-CZ" sz="1400" dirty="0" smtClean="0">
                <a:solidFill>
                  <a:srgbClr val="034A31"/>
                </a:solidFill>
              </a:rPr>
              <a:t> </a:t>
            </a:r>
            <a:r>
              <a:rPr lang="cs-CZ" sz="1400" b="1" dirty="0" smtClean="0">
                <a:solidFill>
                  <a:srgbClr val="034A31"/>
                </a:solidFill>
              </a:rPr>
              <a:t>10 </a:t>
            </a:r>
            <a:r>
              <a:rPr lang="cs-CZ" sz="1400" b="1" dirty="0">
                <a:solidFill>
                  <a:srgbClr val="034A31"/>
                </a:solidFill>
              </a:rPr>
              <a:t>pracovních dnů </a:t>
            </a:r>
            <a:r>
              <a:rPr lang="cs-CZ" sz="1400" u="sng" dirty="0">
                <a:solidFill>
                  <a:srgbClr val="034A31"/>
                </a:solidFill>
              </a:rPr>
              <a:t>ode dne, kdy skončilo období udržitelnosti </a:t>
            </a:r>
            <a:r>
              <a:rPr lang="cs-CZ" sz="1400" u="sng" dirty="0" smtClean="0">
                <a:solidFill>
                  <a:srgbClr val="034A31"/>
                </a:solidFill>
              </a:rPr>
              <a:t>projektu.</a:t>
            </a:r>
            <a:r>
              <a:rPr lang="cs-CZ" sz="1400" dirty="0" smtClean="0">
                <a:solidFill>
                  <a:srgbClr val="034A31"/>
                </a:solidFill>
              </a:rPr>
              <a:t> </a:t>
            </a:r>
            <a:endParaRPr lang="cs-CZ" sz="1400" dirty="0">
              <a:solidFill>
                <a:srgbClr val="034A31"/>
              </a:solidFill>
            </a:endParaRPr>
          </a:p>
          <a:p>
            <a:endParaRPr lang="cs-CZ" sz="1200" i="1" dirty="0" smtClean="0">
              <a:solidFill>
                <a:srgbClr val="034A31"/>
              </a:solidFill>
            </a:endParaRPr>
          </a:p>
          <a:p>
            <a:r>
              <a:rPr lang="cs-CZ" sz="1400" b="1" dirty="0" smtClean="0">
                <a:solidFill>
                  <a:srgbClr val="034A31"/>
                </a:solidFill>
              </a:rPr>
              <a:t>Počet </a:t>
            </a:r>
            <a:r>
              <a:rPr lang="cs-CZ" sz="1400" dirty="0" smtClean="0">
                <a:solidFill>
                  <a:srgbClr val="034A31"/>
                </a:solidFill>
              </a:rPr>
              <a:t>předložených </a:t>
            </a:r>
            <a:r>
              <a:rPr lang="cs-CZ" sz="1400" dirty="0">
                <a:solidFill>
                  <a:srgbClr val="034A31"/>
                </a:solidFill>
              </a:rPr>
              <a:t>zpráv o udržitelnosti </a:t>
            </a:r>
            <a:r>
              <a:rPr lang="cs-CZ" sz="1400" dirty="0" smtClean="0">
                <a:solidFill>
                  <a:srgbClr val="034A31"/>
                </a:solidFill>
              </a:rPr>
              <a:t>vychází z </a:t>
            </a:r>
            <a:r>
              <a:rPr lang="cs-CZ" sz="1400" b="1" dirty="0" smtClean="0"/>
              <a:t>doby </a:t>
            </a:r>
            <a:r>
              <a:rPr lang="cs-CZ" sz="1400" b="1" dirty="0"/>
              <a:t>udržitelnosti </a:t>
            </a:r>
            <a:r>
              <a:rPr lang="cs-CZ" sz="1400" b="1" dirty="0" smtClean="0"/>
              <a:t>projektu (3/5 let)</a:t>
            </a:r>
            <a:r>
              <a:rPr lang="cs-CZ" sz="1400" dirty="0" smtClean="0">
                <a:solidFill>
                  <a:srgbClr val="034A31"/>
                </a:solidFill>
              </a:rPr>
              <a:t>.</a:t>
            </a:r>
            <a:endParaRPr lang="cs-CZ" sz="1400" dirty="0">
              <a:solidFill>
                <a:srgbClr val="034A31"/>
              </a:solidFill>
            </a:endParaRPr>
          </a:p>
          <a:p>
            <a:endParaRPr lang="cs-CZ" sz="500" b="1" u="sng" dirty="0" smtClean="0"/>
          </a:p>
          <a:p>
            <a:pPr marL="361950" lvl="1" indent="-277813" algn="just">
              <a:buFont typeface="Arial" panose="020B0604020202020204" pitchFamily="34" charset="0"/>
              <a:buChar char="•"/>
            </a:pPr>
            <a:endParaRPr lang="cs-CZ" sz="500" dirty="0" smtClean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07656"/>
            <a:ext cx="6156819" cy="444216"/>
          </a:xfrm>
        </p:spPr>
        <p:txBody>
          <a:bodyPr/>
          <a:lstStyle/>
          <a:p>
            <a:r>
              <a:rPr lang="cs-CZ" dirty="0">
                <a:solidFill>
                  <a:srgbClr val="034A31"/>
                </a:solidFill>
              </a:rPr>
              <a:t>Aktuální stav podaných zpráv o udržitelnosti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185047"/>
              </p:ext>
            </p:extLst>
          </p:nvPr>
        </p:nvGraphicFramePr>
        <p:xfrm>
          <a:off x="120121" y="2054338"/>
          <a:ext cx="8856985" cy="316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6">
                  <a:extLst>
                    <a:ext uri="{9D8B030D-6E8A-4147-A177-3AD203B41FA5}">
                      <a16:colId xmlns="" xmlns:a16="http://schemas.microsoft.com/office/drawing/2014/main" val="269533018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610391519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3775824547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42124767"/>
                    </a:ext>
                  </a:extLst>
                </a:gridCol>
                <a:gridCol w="1944215">
                  <a:extLst>
                    <a:ext uri="{9D8B030D-6E8A-4147-A177-3AD203B41FA5}">
                      <a16:colId xmlns="" xmlns:a16="http://schemas.microsoft.com/office/drawing/2014/main" val="1678052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77121"/>
                          </a:solidFill>
                          <a:latin typeface="+mj-lt"/>
                        </a:rPr>
                        <a:t>žádost o platbu</a:t>
                      </a:r>
                      <a:r>
                        <a:rPr lang="cs-CZ" sz="800" dirty="0" smtClean="0">
                          <a:solidFill>
                            <a:srgbClr val="F77121"/>
                          </a:solidFill>
                          <a:latin typeface="+mj-lt"/>
                        </a:rPr>
                        <a:t>*</a:t>
                      </a:r>
                      <a:endParaRPr lang="cs-CZ" sz="800" dirty="0">
                        <a:solidFill>
                          <a:srgbClr val="F7712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ˇ</a:t>
                      </a:r>
                      <a:r>
                        <a:rPr lang="cs-CZ" sz="1600" dirty="0" smtClean="0">
                          <a:solidFill>
                            <a:srgbClr val="F77121"/>
                          </a:solidFill>
                          <a:latin typeface="+mj-lt"/>
                        </a:rPr>
                        <a:t>zprávy </a:t>
                      </a:r>
                      <a:r>
                        <a:rPr lang="cs-CZ" sz="1600" baseline="0" dirty="0" smtClean="0">
                          <a:solidFill>
                            <a:srgbClr val="F77121"/>
                          </a:solidFill>
                          <a:latin typeface="+mj-lt"/>
                        </a:rPr>
                        <a:t>o udržitelnosti</a:t>
                      </a:r>
                      <a:r>
                        <a:rPr kumimoji="0" lang="cs-CZ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712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*</a:t>
                      </a:r>
                      <a:endParaRPr lang="cs-CZ" sz="1600" dirty="0">
                        <a:solidFill>
                          <a:srgbClr val="F7712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844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rok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počet proplacených žádostí o platbu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>
                          <a:latin typeface="+mj-lt"/>
                        </a:rPr>
                        <a:t>vyplaceno v Kč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předloženo/</a:t>
                      </a:r>
                    </a:p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administrováno </a:t>
                      </a:r>
                    </a:p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na RO SZIF </a:t>
                      </a:r>
                    </a:p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k 31.10.2018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na základě vyplacených žádostí o platbu bude podáno cca.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389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2017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80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>
                          <a:latin typeface="+mj-lt"/>
                        </a:rPr>
                        <a:t>81 596 545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-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-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207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2018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112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>
                          <a:latin typeface="+mj-lt"/>
                        </a:rPr>
                        <a:t>105 571 371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62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12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110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2019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0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>
                          <a:latin typeface="+mj-lt"/>
                        </a:rPr>
                        <a:t>0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0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203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566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celkem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77121"/>
                          </a:solidFill>
                          <a:latin typeface="+mj-lt"/>
                        </a:rPr>
                        <a:t>192</a:t>
                      </a:r>
                      <a:endParaRPr lang="cs-CZ" sz="1600" dirty="0">
                        <a:solidFill>
                          <a:srgbClr val="F7712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>
                          <a:latin typeface="+mj-lt"/>
                        </a:rPr>
                        <a:t>187 167 916</a:t>
                      </a:r>
                      <a:endParaRPr lang="cs-CZ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F36523"/>
                          </a:solidFill>
                          <a:latin typeface="+mj-lt"/>
                        </a:rPr>
                        <a:t>62</a:t>
                      </a:r>
                      <a:endParaRPr lang="cs-CZ" sz="1600" b="1" dirty="0">
                        <a:solidFill>
                          <a:srgbClr val="F36523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F36523"/>
                          </a:solidFill>
                          <a:latin typeface="+mj-lt"/>
                        </a:rPr>
                        <a:t>215</a:t>
                      </a:r>
                      <a:endParaRPr lang="cs-CZ" sz="1600" b="1" dirty="0">
                        <a:solidFill>
                          <a:srgbClr val="F36523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4718107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 rot="10800000" flipV="1">
            <a:off x="0" y="5264984"/>
            <a:ext cx="8964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cs-CZ" sz="800" dirty="0" smtClean="0">
                <a:solidFill>
                  <a:srgbClr val="F77121"/>
                </a:solidFill>
              </a:rPr>
              <a:t>*vyjma technické pomoci</a:t>
            </a:r>
          </a:p>
          <a:p>
            <a:pPr marL="0" lvl="1" algn="just"/>
            <a:endParaRPr lang="cs-CZ" sz="800" dirty="0">
              <a:solidFill>
                <a:srgbClr val="F77121"/>
              </a:solidFill>
            </a:endParaRPr>
          </a:p>
          <a:p>
            <a:pPr marL="0" lvl="1" indent="0" algn="just">
              <a:buNone/>
            </a:pPr>
            <a:r>
              <a:rPr lang="cs-CZ" sz="1200" dirty="0" smtClean="0">
                <a:solidFill>
                  <a:srgbClr val="034A31"/>
                </a:solidFill>
              </a:rPr>
              <a:t>Do </a:t>
            </a:r>
            <a:r>
              <a:rPr lang="cs-CZ" sz="1200" dirty="0">
                <a:solidFill>
                  <a:srgbClr val="034A31"/>
                </a:solidFill>
              </a:rPr>
              <a:t>konce října 2018 bylo na SZIF předloženo a administrováno </a:t>
            </a:r>
            <a:r>
              <a:rPr lang="cs-CZ" sz="1200" b="1" dirty="0">
                <a:solidFill>
                  <a:srgbClr val="F36523"/>
                </a:solidFill>
              </a:rPr>
              <a:t>62</a:t>
            </a:r>
            <a:r>
              <a:rPr lang="cs-CZ" sz="1200" dirty="0">
                <a:solidFill>
                  <a:srgbClr val="034A31"/>
                </a:solidFill>
              </a:rPr>
              <a:t> zpráv o udržitelnosti. Na základě vyplacených Žádostí o platbu se očekává v následujícím roce z administrovat dalších více než</a:t>
            </a:r>
            <a:r>
              <a:rPr lang="cs-CZ" sz="1200" b="1" dirty="0">
                <a:solidFill>
                  <a:srgbClr val="F36523"/>
                </a:solidFill>
              </a:rPr>
              <a:t> 200 </a:t>
            </a:r>
            <a:r>
              <a:rPr lang="cs-CZ" sz="1200" dirty="0">
                <a:solidFill>
                  <a:srgbClr val="034A31"/>
                </a:solidFill>
              </a:rPr>
              <a:t>zpráv. </a:t>
            </a:r>
          </a:p>
        </p:txBody>
      </p:sp>
    </p:spTree>
    <p:extLst>
      <p:ext uri="{BB962C8B-B14F-4D97-AF65-F5344CB8AC3E}">
        <p14:creationId xmlns:p14="http://schemas.microsoft.com/office/powerpoint/2010/main" val="10425867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4005488" cy="444216"/>
          </a:xfrm>
        </p:spPr>
        <p:txBody>
          <a:bodyPr/>
          <a:lstStyle/>
          <a:p>
            <a:r>
              <a:rPr lang="cs-CZ" dirty="0" smtClean="0">
                <a:solidFill>
                  <a:srgbClr val="034A31"/>
                </a:solidFill>
              </a:rPr>
              <a:t>Termíny na Portálu farmáře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9036496" cy="3960440"/>
          </a:xfrm>
        </p:spPr>
        <p:txBody>
          <a:bodyPr/>
          <a:lstStyle/>
          <a:p>
            <a:pPr marL="361950" lvl="1" algn="just">
              <a:buSzPct val="110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termíny pro předložení zpráv o udržitelnosti </a:t>
            </a:r>
          </a:p>
          <a:p>
            <a:pPr marL="363600" lvl="2" indent="0" algn="just">
              <a:buSzPct val="110000"/>
              <a:buNone/>
            </a:pPr>
            <a:r>
              <a:rPr lang="cs-CZ" sz="1600" b="1" dirty="0" smtClean="0">
                <a:solidFill>
                  <a:srgbClr val="F36523"/>
                </a:solidFill>
              </a:rPr>
              <a:t>Portál farmáře</a:t>
            </a:r>
            <a:r>
              <a:rPr lang="cs-CZ" sz="1600" dirty="0" smtClean="0">
                <a:solidFill>
                  <a:srgbClr val="F36523"/>
                </a:solidFill>
              </a:rPr>
              <a:t> → </a:t>
            </a:r>
            <a:r>
              <a:rPr lang="cs-CZ" sz="1600" b="1" dirty="0" smtClean="0">
                <a:solidFill>
                  <a:srgbClr val="F36523"/>
                </a:solidFill>
              </a:rPr>
              <a:t>Životní </a:t>
            </a:r>
            <a:r>
              <a:rPr lang="cs-CZ" sz="1600" b="1" dirty="0">
                <a:solidFill>
                  <a:srgbClr val="F36523"/>
                </a:solidFill>
              </a:rPr>
              <a:t>cyklus žádostí </a:t>
            </a:r>
            <a:r>
              <a:rPr lang="cs-CZ" sz="1600" dirty="0">
                <a:solidFill>
                  <a:srgbClr val="F36523"/>
                </a:solidFill>
              </a:rPr>
              <a:t>→ </a:t>
            </a:r>
            <a:r>
              <a:rPr lang="cs-CZ" sz="1600" b="1" dirty="0" smtClean="0">
                <a:solidFill>
                  <a:srgbClr val="F36523"/>
                </a:solidFill>
              </a:rPr>
              <a:t>Zprávy </a:t>
            </a:r>
            <a:r>
              <a:rPr lang="cs-CZ" sz="1600" b="1" dirty="0">
                <a:solidFill>
                  <a:srgbClr val="F36523"/>
                </a:solidFill>
              </a:rPr>
              <a:t>o udržitelnosti projektu </a:t>
            </a:r>
            <a:r>
              <a:rPr lang="cs-CZ" sz="1600" b="1" dirty="0" smtClean="0">
                <a:solidFill>
                  <a:srgbClr val="F36523"/>
                </a:solidFill>
              </a:rPr>
              <a:t>(termíny pro předložení </a:t>
            </a:r>
            <a:r>
              <a:rPr lang="cs-CZ" sz="1600" b="1" i="1" dirty="0" smtClean="0">
                <a:solidFill>
                  <a:srgbClr val="F36523"/>
                </a:solidFill>
              </a:rPr>
              <a:t>od</a:t>
            </a:r>
            <a:r>
              <a:rPr lang="cs-CZ" sz="1600" b="1" dirty="0" smtClean="0">
                <a:solidFill>
                  <a:srgbClr val="F36523"/>
                </a:solidFill>
              </a:rPr>
              <a:t> </a:t>
            </a:r>
            <a:r>
              <a:rPr lang="cs-CZ" sz="1600" dirty="0">
                <a:solidFill>
                  <a:srgbClr val="F36523"/>
                </a:solidFill>
              </a:rPr>
              <a:t>→</a:t>
            </a:r>
            <a:r>
              <a:rPr lang="cs-CZ" sz="1600" b="1" dirty="0" smtClean="0">
                <a:solidFill>
                  <a:srgbClr val="F36523"/>
                </a:solidFill>
              </a:rPr>
              <a:t> </a:t>
            </a:r>
            <a:r>
              <a:rPr lang="cs-CZ" sz="1600" b="1" i="1" dirty="0" smtClean="0">
                <a:solidFill>
                  <a:srgbClr val="F36523"/>
                </a:solidFill>
              </a:rPr>
              <a:t>do</a:t>
            </a:r>
            <a:r>
              <a:rPr lang="cs-CZ" sz="1600" b="1" dirty="0" smtClean="0">
                <a:solidFill>
                  <a:srgbClr val="F36523"/>
                </a:solidFill>
              </a:rPr>
              <a:t>) </a:t>
            </a:r>
          </a:p>
          <a:p>
            <a:pPr marL="361950" lvl="1" algn="just">
              <a:buSzPct val="110000"/>
              <a:buFont typeface="Arial" panose="020B0604020202020204" pitchFamily="34" charset="0"/>
              <a:buChar char="•"/>
            </a:pPr>
            <a:endParaRPr lang="cs-CZ" sz="800" b="1" dirty="0" smtClean="0">
              <a:solidFill>
                <a:srgbClr val="034A31"/>
              </a:solidFill>
            </a:endParaRPr>
          </a:p>
          <a:p>
            <a:pPr marL="361950" lvl="1" algn="just">
              <a:buSzPct val="110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neodešle-li příjemce zprávu o udržitelnosti do termínu dle Pravidel, je automaticky z Portálu farmáře odeslán </a:t>
            </a:r>
            <a:r>
              <a:rPr lang="cs-CZ" dirty="0">
                <a:solidFill>
                  <a:srgbClr val="034A31"/>
                </a:solidFill>
              </a:rPr>
              <a:t>e-mail s upozorněním, že </a:t>
            </a:r>
            <a:r>
              <a:rPr lang="cs-CZ" dirty="0" smtClean="0">
                <a:solidFill>
                  <a:srgbClr val="034A31"/>
                </a:solidFill>
              </a:rPr>
              <a:t>zpráva o udržitelnosti musí být předložena </a:t>
            </a:r>
            <a:r>
              <a:rPr lang="cs-CZ" dirty="0">
                <a:solidFill>
                  <a:srgbClr val="034A31"/>
                </a:solidFill>
              </a:rPr>
              <a:t>v dodatečném </a:t>
            </a:r>
            <a:r>
              <a:rPr lang="cs-CZ" dirty="0" smtClean="0">
                <a:solidFill>
                  <a:srgbClr val="034A31"/>
                </a:solidFill>
              </a:rPr>
              <a:t>termínu uvedeném v emailu - </a:t>
            </a:r>
            <a:r>
              <a:rPr lang="cs-CZ" dirty="0">
                <a:solidFill>
                  <a:srgbClr val="034A31"/>
                </a:solidFill>
              </a:rPr>
              <a:t>nejpozději do </a:t>
            </a:r>
            <a:r>
              <a:rPr lang="cs-CZ" u="sng" dirty="0" smtClean="0">
                <a:solidFill>
                  <a:srgbClr val="034A31"/>
                </a:solidFill>
              </a:rPr>
              <a:t>10 dodatečných pracovních </a:t>
            </a:r>
            <a:r>
              <a:rPr lang="cs-CZ" u="sng" dirty="0">
                <a:solidFill>
                  <a:srgbClr val="034A31"/>
                </a:solidFill>
              </a:rPr>
              <a:t>dní</a:t>
            </a:r>
            <a:r>
              <a:rPr lang="cs-CZ" dirty="0" smtClean="0">
                <a:solidFill>
                  <a:srgbClr val="034A31"/>
                </a:solidFill>
              </a:rPr>
              <a:t>.</a:t>
            </a:r>
          </a:p>
          <a:p>
            <a:pPr marL="361950" lvl="1" algn="just">
              <a:buSzPct val="110000"/>
              <a:buFont typeface="Arial" panose="020B0604020202020204" pitchFamily="34" charset="0"/>
              <a:buChar char="•"/>
            </a:pPr>
            <a:endParaRPr lang="cs-CZ" sz="500" dirty="0" smtClean="0">
              <a:solidFill>
                <a:srgbClr val="034A31"/>
              </a:solidFill>
            </a:endParaRPr>
          </a:p>
          <a:p>
            <a:pPr marL="361950" lvl="1" algn="just">
              <a:buSzPct val="110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neodešle-li </a:t>
            </a:r>
            <a:r>
              <a:rPr lang="cs-CZ" dirty="0">
                <a:solidFill>
                  <a:srgbClr val="034A31"/>
                </a:solidFill>
              </a:rPr>
              <a:t>příjemce </a:t>
            </a:r>
            <a:r>
              <a:rPr lang="cs-CZ" dirty="0" smtClean="0">
                <a:solidFill>
                  <a:srgbClr val="034A31"/>
                </a:solidFill>
              </a:rPr>
              <a:t>Zprávu </a:t>
            </a:r>
            <a:r>
              <a:rPr lang="cs-CZ" dirty="0">
                <a:solidFill>
                  <a:srgbClr val="034A31"/>
                </a:solidFill>
              </a:rPr>
              <a:t>o udržitelnosti ani </a:t>
            </a:r>
            <a:r>
              <a:rPr lang="cs-CZ" dirty="0" smtClean="0">
                <a:solidFill>
                  <a:srgbClr val="034A31"/>
                </a:solidFill>
              </a:rPr>
              <a:t>v daném </a:t>
            </a:r>
            <a:r>
              <a:rPr lang="cs-CZ" dirty="0">
                <a:solidFill>
                  <a:srgbClr val="034A31"/>
                </a:solidFill>
              </a:rPr>
              <a:t>dodatečném </a:t>
            </a:r>
            <a:r>
              <a:rPr lang="cs-CZ" dirty="0" smtClean="0">
                <a:solidFill>
                  <a:srgbClr val="034A31"/>
                </a:solidFill>
              </a:rPr>
              <a:t>termínu, RO SZIF kontaktuje </a:t>
            </a:r>
            <a:r>
              <a:rPr lang="cs-CZ" dirty="0">
                <a:solidFill>
                  <a:srgbClr val="034A31"/>
                </a:solidFill>
              </a:rPr>
              <a:t>příjemce </a:t>
            </a:r>
            <a:r>
              <a:rPr lang="cs-CZ" dirty="0" smtClean="0">
                <a:solidFill>
                  <a:srgbClr val="034A31"/>
                </a:solidFill>
              </a:rPr>
              <a:t>s upozorněním na </a:t>
            </a:r>
            <a:r>
              <a:rPr lang="cs-CZ" dirty="0">
                <a:solidFill>
                  <a:srgbClr val="034A31"/>
                </a:solidFill>
              </a:rPr>
              <a:t>poslední možnost předložení </a:t>
            </a:r>
            <a:r>
              <a:rPr lang="cs-CZ" dirty="0" smtClean="0">
                <a:solidFill>
                  <a:srgbClr val="034A31"/>
                </a:solidFill>
              </a:rPr>
              <a:t>zprávy </a:t>
            </a:r>
            <a:r>
              <a:rPr lang="cs-CZ" u="sng" dirty="0" smtClean="0">
                <a:solidFill>
                  <a:srgbClr val="034A31"/>
                </a:solidFill>
              </a:rPr>
              <a:t>do dalších 10 </a:t>
            </a:r>
            <a:r>
              <a:rPr lang="cs-CZ" u="sng" dirty="0">
                <a:solidFill>
                  <a:srgbClr val="034A31"/>
                </a:solidFill>
              </a:rPr>
              <a:t>pracovních dní</a:t>
            </a:r>
            <a:r>
              <a:rPr lang="cs-CZ" dirty="0" smtClean="0">
                <a:solidFill>
                  <a:srgbClr val="034A31"/>
                </a:solidFill>
              </a:rPr>
              <a:t>.</a:t>
            </a:r>
          </a:p>
          <a:p>
            <a:pPr marL="76200" lvl="1" indent="0" algn="just">
              <a:buSzPct val="110000"/>
              <a:buNone/>
            </a:pPr>
            <a:endParaRPr lang="cs-CZ" sz="800" dirty="0" smtClean="0">
              <a:solidFill>
                <a:srgbClr val="034A31"/>
              </a:solidFill>
            </a:endParaRPr>
          </a:p>
          <a:p>
            <a:pPr marL="361950" lvl="1" algn="just">
              <a:buSzPct val="11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34A31"/>
                </a:solidFill>
              </a:rPr>
              <a:t>neodešle-li příjemce </a:t>
            </a:r>
            <a:r>
              <a:rPr lang="cs-CZ" dirty="0" smtClean="0">
                <a:solidFill>
                  <a:srgbClr val="034A31"/>
                </a:solidFill>
              </a:rPr>
              <a:t>zprávu ani v tomto posledním možném termínu, následuje</a:t>
            </a:r>
            <a:r>
              <a:rPr lang="cs-CZ" dirty="0" smtClean="0">
                <a:solidFill>
                  <a:srgbClr val="034A31"/>
                </a:solidFill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rgbClr val="F36523"/>
                </a:solidFill>
              </a:rPr>
              <a:t>Ukončení administrace </a:t>
            </a:r>
            <a:r>
              <a:rPr lang="cs-CZ" b="1" dirty="0" smtClean="0">
                <a:solidFill>
                  <a:srgbClr val="F36523"/>
                </a:solidFill>
              </a:rPr>
              <a:t>projektu!</a:t>
            </a:r>
            <a:endParaRPr lang="cs-CZ" sz="1200" dirty="0">
              <a:solidFill>
                <a:srgbClr val="034A31"/>
              </a:solidFill>
            </a:endParaRPr>
          </a:p>
          <a:p>
            <a:pPr marL="361950" lvl="1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61950" lvl="1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034A31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192" y="4797152"/>
            <a:ext cx="5671828" cy="17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5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3745014" cy="444216"/>
          </a:xfrm>
        </p:spPr>
        <p:txBody>
          <a:bodyPr/>
          <a:lstStyle/>
          <a:p>
            <a:r>
              <a:rPr lang="cs-CZ" dirty="0" smtClean="0">
                <a:solidFill>
                  <a:srgbClr val="034A31"/>
                </a:solidFill>
              </a:rPr>
              <a:t>Funkce PDF formuláře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960440"/>
          </a:xfrm>
        </p:spPr>
        <p:txBody>
          <a:bodyPr/>
          <a:lstStyle/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generují se pouze indikátory, které si příjemce vyplnil v Žádosti o podporu</a:t>
            </a: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34A3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některá pole jsou již předvyplněna ze Závěrečné zprávy o realizaci projektu </a:t>
            </a:r>
            <a:r>
              <a:rPr lang="cs-CZ" dirty="0" smtClean="0"/>
              <a:t>→ </a:t>
            </a:r>
            <a:r>
              <a:rPr lang="cs-CZ" dirty="0">
                <a:solidFill>
                  <a:srgbClr val="034A31"/>
                </a:solidFill>
              </a:rPr>
              <a:t>po dobu udržitelnosti se indikátory </a:t>
            </a:r>
            <a:r>
              <a:rPr lang="cs-CZ" dirty="0" smtClean="0">
                <a:solidFill>
                  <a:srgbClr val="034A31"/>
                </a:solidFill>
              </a:rPr>
              <a:t>nemění </a:t>
            </a:r>
          </a:p>
          <a:p>
            <a:pPr marL="284400" indent="0" algn="just">
              <a:spcBef>
                <a:spcPts val="0"/>
              </a:spcBef>
              <a:buClr>
                <a:srgbClr val="F36523"/>
              </a:buClr>
            </a:pPr>
            <a:r>
              <a:rPr lang="cs-CZ" sz="1400" dirty="0" smtClean="0">
                <a:solidFill>
                  <a:srgbClr val="034A31"/>
                </a:solidFill>
              </a:rPr>
              <a:t>(např.</a:t>
            </a:r>
            <a:r>
              <a:rPr lang="cs-CZ" dirty="0" smtClean="0">
                <a:solidFill>
                  <a:srgbClr val="034A31"/>
                </a:solidFill>
              </a:rPr>
              <a:t> </a:t>
            </a:r>
            <a:r>
              <a:rPr lang="cs-CZ" sz="1400" dirty="0" smtClean="0">
                <a:solidFill>
                  <a:srgbClr val="034A31"/>
                </a:solidFill>
              </a:rPr>
              <a:t>v opatření </a:t>
            </a:r>
            <a:r>
              <a:rPr lang="cs-CZ" sz="1400" dirty="0">
                <a:solidFill>
                  <a:srgbClr val="034A31"/>
                </a:solidFill>
              </a:rPr>
              <a:t>2.2.a) </a:t>
            </a:r>
            <a:r>
              <a:rPr lang="cs-CZ" sz="1400" dirty="0" smtClean="0">
                <a:solidFill>
                  <a:srgbClr val="034A31"/>
                </a:solidFill>
              </a:rPr>
              <a:t>indikátor </a:t>
            </a:r>
            <a:r>
              <a:rPr lang="cs-CZ" sz="1400" dirty="0">
                <a:solidFill>
                  <a:srgbClr val="034A31"/>
                </a:solidFill>
              </a:rPr>
              <a:t>96901 Množství vytěženého bahna z </a:t>
            </a:r>
            <a:r>
              <a:rPr lang="cs-CZ" sz="1400" dirty="0" smtClean="0">
                <a:solidFill>
                  <a:srgbClr val="034A31"/>
                </a:solidFill>
              </a:rPr>
              <a:t>rybníka/loviště)</a:t>
            </a:r>
          </a:p>
          <a:p>
            <a:pPr marL="28575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200" dirty="0" smtClean="0">
              <a:solidFill>
                <a:srgbClr val="034A31"/>
              </a:solidFill>
            </a:endParaRPr>
          </a:p>
          <a:p>
            <a:pPr marL="28575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34A31"/>
              </a:solidFill>
            </a:endParaRPr>
          </a:p>
          <a:p>
            <a:pPr marL="28575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rgbClr val="034A31"/>
              </a:solidFill>
            </a:endParaRPr>
          </a:p>
          <a:p>
            <a:pPr marL="28575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034A31"/>
              </a:solidFill>
            </a:endParaRPr>
          </a:p>
          <a:p>
            <a:pPr marL="285750" lvl="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681914"/>
            <a:ext cx="1800200" cy="21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34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8308"/>
            <a:ext cx="6693725" cy="444216"/>
          </a:xfrm>
        </p:spPr>
        <p:txBody>
          <a:bodyPr/>
          <a:lstStyle/>
          <a:p>
            <a:r>
              <a:rPr lang="cs-CZ" dirty="0" smtClean="0">
                <a:solidFill>
                  <a:srgbClr val="034A31"/>
                </a:solidFill>
              </a:rPr>
              <a:t>Nedostatky </a:t>
            </a:r>
            <a:r>
              <a:rPr lang="cs-CZ" dirty="0">
                <a:solidFill>
                  <a:srgbClr val="034A31"/>
                </a:solidFill>
              </a:rPr>
              <a:t>ve </a:t>
            </a:r>
            <a:r>
              <a:rPr lang="cs-CZ" dirty="0" smtClean="0">
                <a:solidFill>
                  <a:srgbClr val="034A31"/>
                </a:solidFill>
              </a:rPr>
              <a:t>zprávách </a:t>
            </a:r>
            <a:r>
              <a:rPr lang="cs-CZ" dirty="0">
                <a:solidFill>
                  <a:srgbClr val="034A31"/>
                </a:solidFill>
              </a:rPr>
              <a:t>o udržitelnosti </a:t>
            </a:r>
            <a:r>
              <a:rPr lang="cs-CZ" dirty="0" smtClean="0">
                <a:solidFill>
                  <a:srgbClr val="034A31"/>
                </a:solidFill>
              </a:rPr>
              <a:t>projektu</a:t>
            </a:r>
            <a:endParaRPr lang="cs-CZ" dirty="0">
              <a:solidFill>
                <a:srgbClr val="034A3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32524"/>
            <a:ext cx="9144000" cy="4088764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cs-CZ" sz="1400" dirty="0" smtClean="0">
                <a:solidFill>
                  <a:srgbClr val="034A31"/>
                </a:solidFill>
              </a:rPr>
              <a:t>Analyzováno bylo </a:t>
            </a:r>
            <a:r>
              <a:rPr lang="cs-CZ" sz="1400" b="1" dirty="0" smtClean="0"/>
              <a:t>62</a:t>
            </a:r>
            <a:r>
              <a:rPr lang="cs-CZ" sz="1400" b="1" dirty="0" smtClean="0">
                <a:solidFill>
                  <a:srgbClr val="034A31"/>
                </a:solidFill>
              </a:rPr>
              <a:t> </a:t>
            </a:r>
            <a:r>
              <a:rPr lang="cs-CZ" sz="1400" dirty="0">
                <a:solidFill>
                  <a:srgbClr val="034A31"/>
                </a:solidFill>
              </a:rPr>
              <a:t>průběžných zpráv o udržitelnosti → </a:t>
            </a:r>
            <a:r>
              <a:rPr lang="cs-CZ" sz="1400" dirty="0" smtClean="0">
                <a:solidFill>
                  <a:srgbClr val="034A31"/>
                </a:solidFill>
              </a:rPr>
              <a:t>ke </a:t>
            </a:r>
            <a:r>
              <a:rPr lang="cs-CZ" sz="1400" b="1" dirty="0" smtClean="0"/>
              <a:t>22</a:t>
            </a:r>
            <a:r>
              <a:rPr lang="cs-CZ" sz="1400" dirty="0" smtClean="0">
                <a:solidFill>
                  <a:srgbClr val="034A31"/>
                </a:solidFill>
              </a:rPr>
              <a:t> </a:t>
            </a:r>
            <a:r>
              <a:rPr lang="cs-CZ" sz="1400" dirty="0">
                <a:solidFill>
                  <a:srgbClr val="034A31"/>
                </a:solidFill>
              </a:rPr>
              <a:t>projektů </a:t>
            </a:r>
            <a:r>
              <a:rPr lang="cs-CZ" sz="1400" dirty="0" smtClean="0">
                <a:solidFill>
                  <a:srgbClr val="034A31"/>
                </a:solidFill>
              </a:rPr>
              <a:t>byl odeslán</a:t>
            </a:r>
            <a:r>
              <a:rPr lang="cs-CZ" sz="1400" b="1" dirty="0" smtClean="0">
                <a:solidFill>
                  <a:srgbClr val="034A31"/>
                </a:solidFill>
              </a:rPr>
              <a:t> </a:t>
            </a:r>
            <a:r>
              <a:rPr lang="cs-CZ" sz="1400" b="1" dirty="0" err="1" smtClean="0">
                <a:solidFill>
                  <a:srgbClr val="034A31"/>
                </a:solidFill>
              </a:rPr>
              <a:t>chybník</a:t>
            </a:r>
            <a:endParaRPr lang="cs-CZ" sz="1400" b="1" dirty="0" smtClean="0">
              <a:solidFill>
                <a:srgbClr val="034A31"/>
              </a:solidFill>
            </a:endParaRPr>
          </a:p>
          <a:p>
            <a:pPr marL="0">
              <a:spcBef>
                <a:spcPts val="0"/>
              </a:spcBef>
            </a:pPr>
            <a:endParaRPr lang="cs-CZ" sz="1400" dirty="0" smtClean="0"/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034A31"/>
                </a:solidFill>
              </a:rPr>
              <a:t>pole A/15 </a:t>
            </a:r>
            <a:r>
              <a:rPr lang="cs-CZ" sz="1400" dirty="0" smtClean="0">
                <a:solidFill>
                  <a:srgbClr val="034A31"/>
                </a:solidFill>
              </a:rPr>
              <a:t>„</a:t>
            </a:r>
            <a:r>
              <a:rPr lang="cs-CZ" b="1" dirty="0" smtClean="0"/>
              <a:t>Sledované období do</a:t>
            </a:r>
            <a:r>
              <a:rPr lang="cs-CZ" sz="1400" dirty="0" smtClean="0">
                <a:solidFill>
                  <a:srgbClr val="034A31"/>
                </a:solidFill>
              </a:rPr>
              <a:t>“</a:t>
            </a:r>
          </a:p>
          <a:p>
            <a:pPr marL="0" indent="0" algn="just">
              <a:buClr>
                <a:srgbClr val="F36523"/>
              </a:buClr>
            </a:pPr>
            <a:r>
              <a:rPr lang="cs-CZ" sz="1400" dirty="0" smtClean="0">
                <a:solidFill>
                  <a:srgbClr val="034A31"/>
                </a:solidFill>
                <a:ea typeface="+mj-ea"/>
                <a:cs typeface="+mj-cs"/>
              </a:rPr>
              <a:t>nejčastější </a:t>
            </a:r>
            <a:r>
              <a:rPr lang="cs-CZ" sz="1400" dirty="0">
                <a:solidFill>
                  <a:srgbClr val="034A31"/>
                </a:solidFill>
                <a:ea typeface="+mj-ea"/>
                <a:cs typeface="+mj-cs"/>
              </a:rPr>
              <a:t>vyzvání: opravte </a:t>
            </a:r>
            <a:r>
              <a:rPr lang="cs-CZ" sz="1400" dirty="0" smtClean="0">
                <a:solidFill>
                  <a:srgbClr val="034A31"/>
                </a:solidFill>
                <a:ea typeface="+mj-ea"/>
                <a:cs typeface="+mj-cs"/>
              </a:rPr>
              <a:t>datum</a:t>
            </a:r>
            <a:r>
              <a:rPr lang="cs-CZ" sz="1400" dirty="0">
                <a:solidFill>
                  <a:srgbClr val="034A31"/>
                </a:solidFill>
                <a:ea typeface="+mj-ea"/>
                <a:cs typeface="+mj-cs"/>
              </a:rPr>
              <a:t>, kdy byla vyplněna zpráva; uveďte datum </a:t>
            </a:r>
            <a:r>
              <a:rPr lang="cs-CZ" sz="1400" dirty="0" err="1">
                <a:solidFill>
                  <a:srgbClr val="034A31"/>
                </a:solidFill>
                <a:ea typeface="+mj-ea"/>
                <a:cs typeface="+mj-cs"/>
              </a:rPr>
              <a:t>xx</a:t>
            </a:r>
            <a:r>
              <a:rPr lang="cs-CZ" sz="1400" dirty="0">
                <a:solidFill>
                  <a:srgbClr val="034A31"/>
                </a:solidFill>
                <a:ea typeface="+mj-ea"/>
                <a:cs typeface="+mj-cs"/>
              </a:rPr>
              <a:t>. </a:t>
            </a:r>
            <a:r>
              <a:rPr lang="cs-CZ" sz="1400" dirty="0" err="1">
                <a:solidFill>
                  <a:srgbClr val="034A31"/>
                </a:solidFill>
                <a:ea typeface="+mj-ea"/>
                <a:cs typeface="+mj-cs"/>
              </a:rPr>
              <a:t>xx</a:t>
            </a:r>
            <a:r>
              <a:rPr lang="cs-CZ" sz="1400" dirty="0">
                <a:solidFill>
                  <a:srgbClr val="034A31"/>
                </a:solidFill>
                <a:ea typeface="+mj-ea"/>
                <a:cs typeface="+mj-cs"/>
              </a:rPr>
              <a:t>. </a:t>
            </a:r>
            <a:r>
              <a:rPr lang="cs-CZ" sz="1400" dirty="0" err="1" smtClean="0">
                <a:solidFill>
                  <a:srgbClr val="034A31"/>
                </a:solidFill>
                <a:ea typeface="+mj-ea"/>
                <a:cs typeface="+mj-cs"/>
              </a:rPr>
              <a:t>xxxx</a:t>
            </a:r>
            <a:endParaRPr lang="cs-CZ" sz="1400" dirty="0">
              <a:solidFill>
                <a:srgbClr val="034A31"/>
              </a:solidFill>
              <a:ea typeface="+mj-ea"/>
              <a:cs typeface="+mj-cs"/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rgbClr val="034A3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034A31"/>
                </a:solidFill>
              </a:rPr>
              <a:t>pole A/34 </a:t>
            </a:r>
            <a:r>
              <a:rPr lang="cs-CZ" sz="1400" dirty="0" smtClean="0">
                <a:solidFill>
                  <a:srgbClr val="034A31"/>
                </a:solidFill>
              </a:rPr>
              <a:t>„</a:t>
            </a:r>
            <a:r>
              <a:rPr lang="cs-CZ" b="1" dirty="0" smtClean="0"/>
              <a:t>Bilanční </a:t>
            </a:r>
            <a:r>
              <a:rPr lang="cs-CZ" b="1" dirty="0"/>
              <a:t>suma </a:t>
            </a:r>
            <a:r>
              <a:rPr lang="cs-CZ" b="1" dirty="0" smtClean="0"/>
              <a:t>roční rozvahy</a:t>
            </a:r>
            <a:r>
              <a:rPr lang="cs-CZ" sz="1400" dirty="0" smtClean="0">
                <a:solidFill>
                  <a:srgbClr val="034A31"/>
                </a:solidFill>
              </a:rPr>
              <a:t>“ </a:t>
            </a:r>
          </a:p>
          <a:p>
            <a:pPr marL="0" indent="0" algn="just">
              <a:buClr>
                <a:srgbClr val="F36523"/>
              </a:buClr>
            </a:pPr>
            <a:r>
              <a:rPr lang="cs-CZ" sz="1400" dirty="0" smtClean="0">
                <a:solidFill>
                  <a:srgbClr val="034A31"/>
                </a:solidFill>
              </a:rPr>
              <a:t>nejčastější </a:t>
            </a:r>
            <a:r>
              <a:rPr lang="cs-CZ" sz="1400" dirty="0">
                <a:solidFill>
                  <a:srgbClr val="034A31"/>
                </a:solidFill>
              </a:rPr>
              <a:t>vyzvání: </a:t>
            </a:r>
            <a:r>
              <a:rPr lang="cs-CZ" sz="1400" i="1" dirty="0" smtClean="0">
                <a:solidFill>
                  <a:srgbClr val="034A31"/>
                </a:solidFill>
              </a:rPr>
              <a:t>doplňte hodnotu; je Vámi uvedená hodnota opravdu v eurech?</a:t>
            </a:r>
            <a:endParaRPr lang="cs-CZ" sz="1400" dirty="0" smtClean="0">
              <a:solidFill>
                <a:srgbClr val="034A3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rgbClr val="034A3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34A31"/>
                </a:solidFill>
              </a:rPr>
              <a:t>strana </a:t>
            </a:r>
            <a:r>
              <a:rPr lang="cs-CZ" sz="1400" b="1" dirty="0" smtClean="0">
                <a:solidFill>
                  <a:srgbClr val="034A31"/>
                </a:solidFill>
              </a:rPr>
              <a:t>B</a:t>
            </a:r>
            <a:r>
              <a:rPr lang="cs-CZ" sz="1400" dirty="0" smtClean="0"/>
              <a:t> </a:t>
            </a:r>
            <a:r>
              <a:rPr lang="cs-CZ" sz="1400" dirty="0" smtClean="0">
                <a:solidFill>
                  <a:srgbClr val="034A31"/>
                </a:solidFill>
              </a:rPr>
              <a:t>„</a:t>
            </a:r>
            <a:r>
              <a:rPr lang="cs-CZ" b="1" dirty="0" smtClean="0"/>
              <a:t>Sledování </a:t>
            </a:r>
            <a:r>
              <a:rPr lang="cs-CZ" b="1" dirty="0"/>
              <a:t>rovnoměrnosti uvádění české akvakulturní </a:t>
            </a:r>
            <a:r>
              <a:rPr lang="cs-CZ" b="1" dirty="0" smtClean="0"/>
              <a:t>produkce na trh </a:t>
            </a:r>
            <a:r>
              <a:rPr lang="cs-CZ" b="1" dirty="0"/>
              <a:t>v </a:t>
            </a:r>
            <a:r>
              <a:rPr lang="cs-CZ" b="1" dirty="0" smtClean="0"/>
              <a:t>ČR</a:t>
            </a:r>
            <a:r>
              <a:rPr lang="cs-CZ" sz="1400" dirty="0" smtClean="0">
                <a:solidFill>
                  <a:srgbClr val="034A31"/>
                </a:solidFill>
              </a:rPr>
              <a:t>“</a:t>
            </a:r>
          </a:p>
          <a:p>
            <a:pPr marL="0" indent="0" algn="just">
              <a:buClr>
                <a:srgbClr val="F36523"/>
              </a:buClr>
            </a:pPr>
            <a:r>
              <a:rPr lang="cs-CZ" sz="1400" dirty="0" smtClean="0">
                <a:solidFill>
                  <a:srgbClr val="034A31"/>
                </a:solidFill>
              </a:rPr>
              <a:t>nejčastější </a:t>
            </a:r>
            <a:r>
              <a:rPr lang="cs-CZ" sz="1400" dirty="0">
                <a:solidFill>
                  <a:srgbClr val="034A31"/>
                </a:solidFill>
              </a:rPr>
              <a:t>vyzvání: </a:t>
            </a:r>
            <a:r>
              <a:rPr lang="cs-CZ" sz="1400" i="1" dirty="0" smtClean="0">
                <a:solidFill>
                  <a:srgbClr val="034A31"/>
                </a:solidFill>
              </a:rPr>
              <a:t>vyplňte za poslední uzavřené účetní období</a:t>
            </a:r>
            <a:r>
              <a:rPr lang="cs-CZ" sz="1400" dirty="0" smtClean="0">
                <a:solidFill>
                  <a:srgbClr val="034A31"/>
                </a:solidFill>
              </a:rPr>
              <a:t>; </a:t>
            </a:r>
            <a:r>
              <a:rPr lang="cs-CZ" sz="1400" i="1" dirty="0" smtClean="0">
                <a:solidFill>
                  <a:srgbClr val="034A31"/>
                </a:solidFill>
              </a:rPr>
              <a:t>opravte produkci kapra v jednotlivých polích v t a Kč; doplnit produkci ostatních druhů ryb</a:t>
            </a:r>
            <a:endParaRPr lang="cs-CZ" sz="1400" dirty="0">
              <a:solidFill>
                <a:srgbClr val="034A3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100" dirty="0">
              <a:solidFill>
                <a:srgbClr val="034A3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034A31"/>
                </a:solidFill>
              </a:rPr>
              <a:t>pole B/9 </a:t>
            </a:r>
            <a:r>
              <a:rPr lang="cs-CZ" sz="1400" dirty="0" smtClean="0">
                <a:solidFill>
                  <a:srgbClr val="034A31"/>
                </a:solidFill>
              </a:rPr>
              <a:t>„</a:t>
            </a:r>
            <a:r>
              <a:rPr lang="cs-CZ" b="1" dirty="0" smtClean="0"/>
              <a:t>Datum </a:t>
            </a:r>
            <a:r>
              <a:rPr lang="cs-CZ" b="1" dirty="0"/>
              <a:t>dosažené </a:t>
            </a:r>
            <a:r>
              <a:rPr lang="cs-CZ" b="1" dirty="0" smtClean="0"/>
              <a:t>hodnoty</a:t>
            </a:r>
            <a:r>
              <a:rPr lang="cs-CZ" sz="1400" dirty="0" smtClean="0">
                <a:solidFill>
                  <a:srgbClr val="034A31"/>
                </a:solidFill>
              </a:rPr>
              <a:t>“</a:t>
            </a:r>
          </a:p>
          <a:p>
            <a:pPr marL="0" indent="0" algn="just">
              <a:buClr>
                <a:srgbClr val="F36523"/>
              </a:buClr>
            </a:pPr>
            <a:r>
              <a:rPr lang="cs-CZ" sz="1400" dirty="0" smtClean="0">
                <a:solidFill>
                  <a:srgbClr val="034A31"/>
                </a:solidFill>
              </a:rPr>
              <a:t>nejčastější </a:t>
            </a:r>
            <a:r>
              <a:rPr lang="cs-CZ" sz="1400" dirty="0">
                <a:solidFill>
                  <a:srgbClr val="034A31"/>
                </a:solidFill>
              </a:rPr>
              <a:t>vyzvání: </a:t>
            </a:r>
            <a:r>
              <a:rPr lang="cs-CZ" sz="1400" i="1" dirty="0" smtClean="0">
                <a:solidFill>
                  <a:srgbClr val="034A31"/>
                </a:solidFill>
              </a:rPr>
              <a:t>uveďte/opravte na </a:t>
            </a:r>
            <a:r>
              <a:rPr lang="cs-CZ" sz="1400" dirty="0" err="1">
                <a:solidFill>
                  <a:srgbClr val="034A31"/>
                </a:solidFill>
              </a:rPr>
              <a:t>xx</a:t>
            </a:r>
            <a:r>
              <a:rPr lang="cs-CZ" sz="1400" dirty="0">
                <a:solidFill>
                  <a:srgbClr val="034A31"/>
                </a:solidFill>
              </a:rPr>
              <a:t>. </a:t>
            </a:r>
            <a:r>
              <a:rPr lang="cs-CZ" sz="1400" dirty="0" err="1">
                <a:solidFill>
                  <a:srgbClr val="034A31"/>
                </a:solidFill>
              </a:rPr>
              <a:t>xx</a:t>
            </a:r>
            <a:r>
              <a:rPr lang="cs-CZ" sz="1400" dirty="0">
                <a:solidFill>
                  <a:srgbClr val="034A31"/>
                </a:solidFill>
              </a:rPr>
              <a:t>. </a:t>
            </a:r>
            <a:r>
              <a:rPr lang="cs-CZ" sz="1400" dirty="0" err="1" smtClean="0">
                <a:solidFill>
                  <a:srgbClr val="034A31"/>
                </a:solidFill>
              </a:rPr>
              <a:t>xxxx</a:t>
            </a:r>
            <a:endParaRPr lang="cs-CZ" sz="1400" dirty="0">
              <a:solidFill>
                <a:srgbClr val="034A31"/>
              </a:solidFill>
            </a:endParaRPr>
          </a:p>
          <a:p>
            <a:pPr marL="28575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00050" indent="-400050" algn="ctr">
              <a:buAutoNum type="romanU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26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960440"/>
          </a:xfrm>
        </p:spPr>
        <p:txBody>
          <a:bodyPr/>
          <a:lstStyle/>
          <a:p>
            <a:pPr marL="285750" lvl="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034A31"/>
                </a:solidFill>
              </a:rPr>
              <a:t>pole B/12 </a:t>
            </a:r>
            <a:r>
              <a:rPr lang="cs-CZ" sz="1400" dirty="0" smtClean="0">
                <a:solidFill>
                  <a:srgbClr val="034A31"/>
                </a:solidFill>
              </a:rPr>
              <a:t>„</a:t>
            </a:r>
            <a:r>
              <a:rPr lang="cs-CZ" b="1" dirty="0" smtClean="0"/>
              <a:t>Dosažená </a:t>
            </a:r>
            <a:r>
              <a:rPr lang="cs-CZ" b="1" dirty="0"/>
              <a:t>hodnota za poslední uzavřené účetní </a:t>
            </a:r>
            <a:r>
              <a:rPr lang="cs-CZ" b="1" dirty="0" smtClean="0"/>
              <a:t>období</a:t>
            </a:r>
            <a:r>
              <a:rPr lang="cs-CZ" sz="1400" dirty="0" smtClean="0">
                <a:solidFill>
                  <a:srgbClr val="034A31"/>
                </a:solidFill>
              </a:rPr>
              <a:t>“</a:t>
            </a:r>
          </a:p>
          <a:p>
            <a:pPr marL="0" lvl="0" indent="0" algn="just">
              <a:buClr>
                <a:srgbClr val="F36523"/>
              </a:buClr>
            </a:pPr>
            <a:r>
              <a:rPr lang="cs-CZ" sz="1400" dirty="0" smtClean="0">
                <a:solidFill>
                  <a:srgbClr val="034A31"/>
                </a:solidFill>
              </a:rPr>
              <a:t>nejčastější </a:t>
            </a:r>
            <a:r>
              <a:rPr lang="cs-CZ" sz="1400" dirty="0">
                <a:solidFill>
                  <a:srgbClr val="034A31"/>
                </a:solidFill>
              </a:rPr>
              <a:t>vyzvání: </a:t>
            </a:r>
            <a:r>
              <a:rPr lang="cs-CZ" sz="1400" i="1" dirty="0" smtClean="0">
                <a:solidFill>
                  <a:srgbClr val="034A31"/>
                </a:solidFill>
              </a:rPr>
              <a:t>nejedná </a:t>
            </a:r>
            <a:r>
              <a:rPr lang="cs-CZ" sz="1400" i="1" dirty="0">
                <a:solidFill>
                  <a:srgbClr val="034A31"/>
                </a:solidFill>
              </a:rPr>
              <a:t>se o rok 2016: </a:t>
            </a:r>
            <a:r>
              <a:rPr lang="cs-CZ" sz="1400" i="1" dirty="0" smtClean="0">
                <a:solidFill>
                  <a:srgbClr val="034A31"/>
                </a:solidFill>
              </a:rPr>
              <a:t>opravit uvedenou </a:t>
            </a:r>
            <a:r>
              <a:rPr lang="cs-CZ" sz="1400" i="1" dirty="0">
                <a:solidFill>
                  <a:srgbClr val="034A31"/>
                </a:solidFill>
              </a:rPr>
              <a:t>hodnotu na </a:t>
            </a:r>
            <a:r>
              <a:rPr lang="cs-CZ" sz="1400" i="1" dirty="0" smtClean="0">
                <a:solidFill>
                  <a:srgbClr val="034A31"/>
                </a:solidFill>
              </a:rPr>
              <a:t>„Dosaženou hodnotu </a:t>
            </a:r>
            <a:r>
              <a:rPr lang="cs-CZ" sz="1400" i="1" dirty="0">
                <a:solidFill>
                  <a:srgbClr val="034A31"/>
                </a:solidFill>
              </a:rPr>
              <a:t>za poslední </a:t>
            </a:r>
            <a:r>
              <a:rPr lang="cs-CZ" sz="1400" i="1" dirty="0" smtClean="0">
                <a:solidFill>
                  <a:srgbClr val="034A31"/>
                </a:solidFill>
              </a:rPr>
              <a:t>uzavřené </a:t>
            </a:r>
            <a:r>
              <a:rPr lang="cs-CZ" sz="1400" i="1" dirty="0">
                <a:solidFill>
                  <a:srgbClr val="034A31"/>
                </a:solidFill>
              </a:rPr>
              <a:t>účetní období</a:t>
            </a:r>
            <a:r>
              <a:rPr lang="cs-CZ" sz="1400" i="1" dirty="0" smtClean="0">
                <a:solidFill>
                  <a:srgbClr val="034A31"/>
                </a:solidFill>
              </a:rPr>
              <a:t>“; </a:t>
            </a:r>
            <a:r>
              <a:rPr lang="pl-PL" sz="1400" i="1" dirty="0">
                <a:solidFill>
                  <a:srgbClr val="034A31"/>
                </a:solidFill>
              </a:rPr>
              <a:t>"</a:t>
            </a:r>
            <a:r>
              <a:rPr lang="pl-PL" sz="1400" i="1" dirty="0" smtClean="0">
                <a:solidFill>
                  <a:srgbClr val="034A31"/>
                </a:solidFill>
              </a:rPr>
              <a:t>upozornění </a:t>
            </a:r>
            <a:r>
              <a:rPr lang="pl-PL" sz="1400" i="1" dirty="0">
                <a:solidFill>
                  <a:srgbClr val="034A31"/>
                </a:solidFill>
              </a:rPr>
              <a:t>- </a:t>
            </a:r>
            <a:r>
              <a:rPr lang="pl-PL" sz="1400" i="1" dirty="0" smtClean="0">
                <a:solidFill>
                  <a:srgbClr val="034A31"/>
                </a:solidFill>
              </a:rPr>
              <a:t>skutečne </a:t>
            </a:r>
            <a:r>
              <a:rPr lang="pl-PL" sz="1400" i="1" dirty="0">
                <a:solidFill>
                  <a:srgbClr val="034A31"/>
                </a:solidFill>
              </a:rPr>
              <a:t>je za rok </a:t>
            </a:r>
            <a:r>
              <a:rPr lang="pl-PL" sz="1400" i="1" dirty="0" smtClean="0">
                <a:solidFill>
                  <a:srgbClr val="034A31"/>
                </a:solidFill>
              </a:rPr>
              <a:t>2017 stále </a:t>
            </a:r>
            <a:r>
              <a:rPr lang="pl-PL" sz="1400" i="1" dirty="0">
                <a:solidFill>
                  <a:srgbClr val="034A31"/>
                </a:solidFill>
              </a:rPr>
              <a:t>nulová hodnota produkce</a:t>
            </a:r>
            <a:r>
              <a:rPr lang="pl-PL" sz="1400" i="1" dirty="0" smtClean="0">
                <a:solidFill>
                  <a:srgbClr val="034A31"/>
                </a:solidFill>
              </a:rPr>
              <a:t>?!”</a:t>
            </a:r>
          </a:p>
          <a:p>
            <a:pPr marL="0" lvl="0" indent="0" algn="just">
              <a:buClr>
                <a:srgbClr val="F36523"/>
              </a:buClr>
            </a:pPr>
            <a:endParaRPr lang="cs-CZ" sz="800" i="1" dirty="0" smtClean="0">
              <a:solidFill>
                <a:srgbClr val="034A31"/>
              </a:solidFill>
            </a:endParaRPr>
          </a:p>
          <a:p>
            <a:pPr marL="285750" lvl="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034A31"/>
                </a:solidFill>
              </a:rPr>
              <a:t>pole B/15 </a:t>
            </a:r>
            <a:r>
              <a:rPr lang="cs-CZ" sz="1400" dirty="0" smtClean="0">
                <a:solidFill>
                  <a:srgbClr val="034A31"/>
                </a:solidFill>
              </a:rPr>
              <a:t>„</a:t>
            </a:r>
            <a:r>
              <a:rPr lang="cs-CZ" b="1" dirty="0" smtClean="0"/>
              <a:t>Rok </a:t>
            </a:r>
            <a:r>
              <a:rPr lang="cs-CZ" b="1" dirty="0"/>
              <a:t>posledního kalendářního </a:t>
            </a:r>
            <a:r>
              <a:rPr lang="cs-CZ" b="1" dirty="0" smtClean="0"/>
              <a:t>ro</a:t>
            </a:r>
            <a:r>
              <a:rPr lang="cs-CZ" sz="1400" b="1" dirty="0" smtClean="0"/>
              <a:t>ku</a:t>
            </a:r>
            <a:r>
              <a:rPr lang="cs-CZ" sz="1400" dirty="0" smtClean="0">
                <a:solidFill>
                  <a:srgbClr val="034A31"/>
                </a:solidFill>
              </a:rPr>
              <a:t>“</a:t>
            </a:r>
          </a:p>
          <a:p>
            <a:pPr marL="0" lvl="0" indent="0" algn="just">
              <a:buClr>
                <a:srgbClr val="F36523"/>
              </a:buClr>
            </a:pPr>
            <a:r>
              <a:rPr lang="cs-CZ" sz="1400" dirty="0" smtClean="0">
                <a:solidFill>
                  <a:srgbClr val="034A31"/>
                </a:solidFill>
              </a:rPr>
              <a:t>nejčastější </a:t>
            </a:r>
            <a:r>
              <a:rPr lang="cs-CZ" sz="1400" dirty="0">
                <a:solidFill>
                  <a:srgbClr val="034A31"/>
                </a:solidFill>
              </a:rPr>
              <a:t>vyzvání: </a:t>
            </a:r>
            <a:r>
              <a:rPr lang="cs-CZ" sz="1400" i="1" dirty="0">
                <a:solidFill>
                  <a:srgbClr val="034A31"/>
                </a:solidFill>
              </a:rPr>
              <a:t>u indikátoru objem produkce musí </a:t>
            </a:r>
            <a:r>
              <a:rPr lang="cs-CZ" sz="1400" i="1" dirty="0" smtClean="0">
                <a:solidFill>
                  <a:srgbClr val="034A31"/>
                </a:solidFill>
              </a:rPr>
              <a:t>být uveden </a:t>
            </a:r>
            <a:r>
              <a:rPr lang="cs-CZ" sz="1400" i="1" dirty="0">
                <a:solidFill>
                  <a:srgbClr val="034A31"/>
                </a:solidFill>
              </a:rPr>
              <a:t>rok 2017 a v </a:t>
            </a:r>
            <a:r>
              <a:rPr lang="cs-CZ" sz="1400" i="1" dirty="0" smtClean="0">
                <a:solidFill>
                  <a:srgbClr val="034A31"/>
                </a:solidFill>
              </a:rPr>
              <a:t>dosažené hodnotě </a:t>
            </a:r>
            <a:r>
              <a:rPr lang="cs-CZ" sz="1400" i="1" dirty="0">
                <a:solidFill>
                  <a:srgbClr val="034A31"/>
                </a:solidFill>
              </a:rPr>
              <a:t>uvést odpovídající </a:t>
            </a:r>
            <a:r>
              <a:rPr lang="cs-CZ" sz="1400" i="1" dirty="0" smtClean="0">
                <a:solidFill>
                  <a:srgbClr val="034A31"/>
                </a:solidFill>
              </a:rPr>
              <a:t>produkci pokud </a:t>
            </a:r>
            <a:r>
              <a:rPr lang="cs-CZ" sz="1400" i="1" dirty="0">
                <a:solidFill>
                  <a:srgbClr val="034A31"/>
                </a:solidFill>
              </a:rPr>
              <a:t>je jiná než uvedených "</a:t>
            </a:r>
            <a:r>
              <a:rPr lang="cs-CZ" sz="1400" i="1" dirty="0" smtClean="0">
                <a:solidFill>
                  <a:srgbClr val="034A31"/>
                </a:solidFill>
              </a:rPr>
              <a:t>18„; </a:t>
            </a:r>
            <a:r>
              <a:rPr lang="pl-PL" sz="1400" i="1" dirty="0">
                <a:solidFill>
                  <a:srgbClr val="034A31"/>
                </a:solidFill>
              </a:rPr>
              <a:t>uvést u indikátoru </a:t>
            </a:r>
            <a:r>
              <a:rPr lang="pl-PL" sz="1400" i="1" dirty="0" smtClean="0">
                <a:solidFill>
                  <a:srgbClr val="034A31"/>
                </a:solidFill>
              </a:rPr>
              <a:t>počet </a:t>
            </a:r>
            <a:r>
              <a:rPr lang="pl-PL" sz="1400" i="1" dirty="0">
                <a:solidFill>
                  <a:srgbClr val="034A31"/>
                </a:solidFill>
              </a:rPr>
              <a:t>projektu </a:t>
            </a:r>
            <a:r>
              <a:rPr lang="pl-PL" sz="1400" i="1" dirty="0" smtClean="0">
                <a:solidFill>
                  <a:srgbClr val="034A31"/>
                </a:solidFill>
              </a:rPr>
              <a:t>rok </a:t>
            </a:r>
            <a:r>
              <a:rPr lang="cs-CZ" sz="1400" i="1" dirty="0" err="1" smtClean="0">
                <a:solidFill>
                  <a:srgbClr val="034A31"/>
                </a:solidFill>
              </a:rPr>
              <a:t>xxxx</a:t>
            </a:r>
            <a:r>
              <a:rPr lang="cs-CZ" sz="1400" i="1" dirty="0">
                <a:solidFill>
                  <a:srgbClr val="034A31"/>
                </a:solidFill>
              </a:rPr>
              <a:t>; uvést poslední </a:t>
            </a:r>
            <a:r>
              <a:rPr lang="cs-CZ" sz="1400" i="1" dirty="0" smtClean="0">
                <a:solidFill>
                  <a:srgbClr val="034A31"/>
                </a:solidFill>
              </a:rPr>
              <a:t>kalendářní </a:t>
            </a:r>
            <a:r>
              <a:rPr lang="cs-CZ" sz="1400" i="1" dirty="0">
                <a:solidFill>
                  <a:srgbClr val="034A31"/>
                </a:solidFill>
              </a:rPr>
              <a:t>rok </a:t>
            </a:r>
            <a:r>
              <a:rPr lang="cs-CZ" sz="1400" i="1" dirty="0" err="1" smtClean="0">
                <a:solidFill>
                  <a:srgbClr val="034A31"/>
                </a:solidFill>
              </a:rPr>
              <a:t>xxxx</a:t>
            </a:r>
            <a:endParaRPr lang="cs-CZ" sz="1400" i="1" dirty="0" smtClean="0">
              <a:solidFill>
                <a:srgbClr val="034A31"/>
              </a:solidFill>
            </a:endParaRPr>
          </a:p>
          <a:p>
            <a:pPr marL="0" lvl="0" indent="0" algn="just">
              <a:buClr>
                <a:srgbClr val="F36523"/>
              </a:buClr>
            </a:pPr>
            <a:endParaRPr lang="cs-CZ" sz="800" i="1" dirty="0" smtClean="0">
              <a:solidFill>
                <a:srgbClr val="034A3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034A31"/>
                </a:solidFill>
              </a:rPr>
              <a:t>pole </a:t>
            </a:r>
            <a:r>
              <a:rPr lang="cs-CZ" sz="1400" b="1" dirty="0">
                <a:solidFill>
                  <a:srgbClr val="034A31"/>
                </a:solidFill>
              </a:rPr>
              <a:t>B/7, </a:t>
            </a:r>
            <a:r>
              <a:rPr lang="cs-CZ" sz="1400" b="1" dirty="0" smtClean="0">
                <a:solidFill>
                  <a:srgbClr val="034A31"/>
                </a:solidFill>
              </a:rPr>
              <a:t>B/39 </a:t>
            </a:r>
            <a:r>
              <a:rPr lang="cs-CZ" sz="1400" dirty="0" smtClean="0">
                <a:solidFill>
                  <a:srgbClr val="034A31"/>
                </a:solidFill>
              </a:rPr>
              <a:t>„</a:t>
            </a:r>
            <a:r>
              <a:rPr lang="cs-CZ" b="1" dirty="0" smtClean="0"/>
              <a:t>Dosažená hodno</a:t>
            </a:r>
            <a:r>
              <a:rPr lang="cs-CZ" sz="1400" b="1" dirty="0" smtClean="0"/>
              <a:t>ta</a:t>
            </a:r>
            <a:r>
              <a:rPr lang="cs-CZ" sz="1400" dirty="0" smtClean="0">
                <a:solidFill>
                  <a:srgbClr val="034A31"/>
                </a:solidFill>
              </a:rPr>
              <a:t>“ </a:t>
            </a:r>
          </a:p>
          <a:p>
            <a:pPr marL="0" indent="0" algn="just">
              <a:buClr>
                <a:srgbClr val="F36523"/>
              </a:buClr>
            </a:pPr>
            <a:r>
              <a:rPr lang="cs-CZ" sz="1400" dirty="0" smtClean="0">
                <a:solidFill>
                  <a:srgbClr val="034A31"/>
                </a:solidFill>
              </a:rPr>
              <a:t>nejčastější </a:t>
            </a:r>
            <a:r>
              <a:rPr lang="cs-CZ" sz="1400" dirty="0">
                <a:solidFill>
                  <a:srgbClr val="034A31"/>
                </a:solidFill>
              </a:rPr>
              <a:t>vyzvání: </a:t>
            </a:r>
            <a:r>
              <a:rPr lang="cs-CZ" sz="1400" i="1" dirty="0">
                <a:solidFill>
                  <a:srgbClr val="034A31"/>
                </a:solidFill>
              </a:rPr>
              <a:t>"celková" dosažená hodnota by </a:t>
            </a:r>
            <a:r>
              <a:rPr lang="cs-CZ" sz="1400" i="1" dirty="0" smtClean="0">
                <a:solidFill>
                  <a:srgbClr val="034A31"/>
                </a:solidFill>
              </a:rPr>
              <a:t>měla </a:t>
            </a:r>
            <a:r>
              <a:rPr lang="cs-CZ" sz="1400" i="1" dirty="0">
                <a:solidFill>
                  <a:srgbClr val="034A31"/>
                </a:solidFill>
              </a:rPr>
              <a:t>být </a:t>
            </a:r>
            <a:r>
              <a:rPr lang="cs-CZ" sz="1400" i="1" dirty="0" smtClean="0">
                <a:solidFill>
                  <a:srgbClr val="034A31"/>
                </a:solidFill>
              </a:rPr>
              <a:t>vyšší </a:t>
            </a:r>
            <a:r>
              <a:rPr lang="cs-CZ" sz="1400" i="1" dirty="0">
                <a:solidFill>
                  <a:srgbClr val="034A31"/>
                </a:solidFill>
              </a:rPr>
              <a:t>než dosažená hodnota za poslední kalendářní </a:t>
            </a:r>
            <a:r>
              <a:rPr lang="cs-CZ" sz="1400" i="1" dirty="0" smtClean="0">
                <a:solidFill>
                  <a:srgbClr val="034A31"/>
                </a:solidFill>
              </a:rPr>
              <a:t>rok</a:t>
            </a:r>
            <a:endParaRPr lang="cs-CZ" sz="1400" dirty="0">
              <a:solidFill>
                <a:srgbClr val="034A3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800" dirty="0">
              <a:solidFill>
                <a:srgbClr val="034A3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034A31"/>
                </a:solidFill>
              </a:rPr>
              <a:t>pole A/32</a:t>
            </a:r>
            <a:r>
              <a:rPr lang="cs-CZ" sz="1400" dirty="0" smtClean="0">
                <a:solidFill>
                  <a:srgbClr val="034A31"/>
                </a:solidFill>
              </a:rPr>
              <a:t> „</a:t>
            </a:r>
            <a:r>
              <a:rPr lang="cs-CZ" b="1" dirty="0" smtClean="0"/>
              <a:t>Počet zaměstnanců</a:t>
            </a:r>
            <a:r>
              <a:rPr lang="cs-CZ" sz="1400" dirty="0" smtClean="0">
                <a:solidFill>
                  <a:srgbClr val="034A31"/>
                </a:solidFill>
              </a:rPr>
              <a:t>“</a:t>
            </a:r>
            <a:r>
              <a:rPr lang="cs-CZ" sz="1400" b="1" dirty="0" smtClean="0"/>
              <a:t> </a:t>
            </a:r>
          </a:p>
          <a:p>
            <a:pPr marL="0" indent="0" algn="just">
              <a:buClr>
                <a:srgbClr val="F36523"/>
              </a:buClr>
            </a:pPr>
            <a:r>
              <a:rPr lang="cs-CZ" sz="1400" dirty="0" smtClean="0">
                <a:solidFill>
                  <a:srgbClr val="034A31"/>
                </a:solidFill>
              </a:rPr>
              <a:t>nejčastější </a:t>
            </a:r>
            <a:r>
              <a:rPr lang="cs-CZ" sz="1400" dirty="0">
                <a:solidFill>
                  <a:srgbClr val="034A31"/>
                </a:solidFill>
              </a:rPr>
              <a:t>vyzvání: </a:t>
            </a:r>
            <a:r>
              <a:rPr lang="cs-CZ" sz="1400" i="1" dirty="0">
                <a:solidFill>
                  <a:srgbClr val="034A31"/>
                </a:solidFill>
              </a:rPr>
              <a:t>doplňte/opravte hodnotu; </a:t>
            </a:r>
            <a:r>
              <a:rPr lang="pl-PL" sz="1400" i="1" dirty="0">
                <a:solidFill>
                  <a:srgbClr val="034A31"/>
                </a:solidFill>
              </a:rPr>
              <a:t>uvedené hodnoty jsou opravdu za rok 2017</a:t>
            </a:r>
            <a:r>
              <a:rPr lang="pl-PL" sz="1400" i="1" dirty="0" smtClean="0">
                <a:solidFill>
                  <a:srgbClr val="034A31"/>
                </a:solidFill>
              </a:rPr>
              <a:t>?</a:t>
            </a:r>
            <a:endParaRPr lang="cs-CZ" sz="1400" dirty="0">
              <a:solidFill>
                <a:srgbClr val="034A31"/>
              </a:solidFill>
            </a:endParaRPr>
          </a:p>
          <a:p>
            <a:pPr marL="285750" lvl="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lvl="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1488308"/>
            <a:ext cx="6933015" cy="444216"/>
          </a:xfrm>
        </p:spPr>
        <p:txBody>
          <a:bodyPr/>
          <a:lstStyle/>
          <a:p>
            <a:r>
              <a:rPr lang="cs-CZ" dirty="0">
                <a:solidFill>
                  <a:srgbClr val="034A31"/>
                </a:solidFill>
              </a:rPr>
              <a:t>Nedostatky ve zprávách o udržitelnosti projektu</a:t>
            </a:r>
          </a:p>
        </p:txBody>
      </p:sp>
    </p:spTree>
    <p:extLst>
      <p:ext uri="{BB962C8B-B14F-4D97-AF65-F5344CB8AC3E}">
        <p14:creationId xmlns:p14="http://schemas.microsoft.com/office/powerpoint/2010/main" val="270428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3960440"/>
          </a:xfrm>
        </p:spPr>
        <p:txBody>
          <a:bodyPr/>
          <a:lstStyle/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034A31"/>
                </a:solidFill>
              </a:rPr>
              <a:t>pole A/33 </a:t>
            </a:r>
            <a:r>
              <a:rPr lang="cs-CZ" sz="1400" dirty="0" smtClean="0">
                <a:solidFill>
                  <a:srgbClr val="034A31"/>
                </a:solidFill>
              </a:rPr>
              <a:t>„</a:t>
            </a:r>
            <a:r>
              <a:rPr lang="cs-CZ" b="1" dirty="0" smtClean="0"/>
              <a:t>Roční obra</a:t>
            </a:r>
            <a:r>
              <a:rPr lang="cs-CZ" sz="1400" b="1" dirty="0" smtClean="0"/>
              <a:t>t</a:t>
            </a:r>
            <a:r>
              <a:rPr lang="cs-CZ" sz="1400" dirty="0" smtClean="0">
                <a:solidFill>
                  <a:srgbClr val="034A31"/>
                </a:solidFill>
              </a:rPr>
              <a:t>“ </a:t>
            </a:r>
          </a:p>
          <a:p>
            <a:pPr marL="0" indent="0" algn="just">
              <a:buClr>
                <a:srgbClr val="F36523"/>
              </a:buClr>
            </a:pPr>
            <a:r>
              <a:rPr lang="cs-CZ" sz="1400" dirty="0" smtClean="0">
                <a:solidFill>
                  <a:srgbClr val="034A31"/>
                </a:solidFill>
              </a:rPr>
              <a:t>nejčastější </a:t>
            </a:r>
            <a:r>
              <a:rPr lang="cs-CZ" sz="1400" dirty="0">
                <a:solidFill>
                  <a:srgbClr val="034A31"/>
                </a:solidFill>
              </a:rPr>
              <a:t>vyzvání: </a:t>
            </a:r>
            <a:r>
              <a:rPr lang="cs-CZ" sz="1400" i="1" dirty="0">
                <a:solidFill>
                  <a:srgbClr val="034A31"/>
                </a:solidFill>
              </a:rPr>
              <a:t>doplňte/ověřte, zda vámi uvedená hodnota je opravdu v Eurech dle kurzu ECB; </a:t>
            </a:r>
            <a:r>
              <a:rPr lang="pl-PL" sz="1400" i="1" dirty="0">
                <a:solidFill>
                  <a:srgbClr val="034A31"/>
                </a:solidFill>
              </a:rPr>
              <a:t>uvedené hodnoty jsou opravdu za rok 2017</a:t>
            </a:r>
            <a:r>
              <a:rPr lang="pl-PL" sz="1400" i="1" dirty="0" smtClean="0">
                <a:solidFill>
                  <a:srgbClr val="034A31"/>
                </a:solidFill>
              </a:rPr>
              <a:t>?</a:t>
            </a:r>
            <a:endParaRPr lang="cs-CZ" sz="1400" dirty="0" smtClean="0">
              <a:solidFill>
                <a:srgbClr val="034A3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800" dirty="0">
              <a:solidFill>
                <a:srgbClr val="034A31"/>
              </a:solidFill>
            </a:endParaRPr>
          </a:p>
          <a:p>
            <a:pPr marL="285750" lvl="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034A31"/>
                </a:solidFill>
              </a:rPr>
              <a:t>pole B/8, B/40 </a:t>
            </a:r>
            <a:r>
              <a:rPr lang="cs-CZ" sz="1400" dirty="0" smtClean="0">
                <a:solidFill>
                  <a:srgbClr val="034A31"/>
                </a:solidFill>
              </a:rPr>
              <a:t>„</a:t>
            </a:r>
            <a:r>
              <a:rPr lang="cs-CZ" b="1" dirty="0" smtClean="0"/>
              <a:t>Zdroj </a:t>
            </a:r>
            <a:r>
              <a:rPr lang="cs-CZ" b="1" dirty="0"/>
              <a:t>hodnoty </a:t>
            </a:r>
            <a:r>
              <a:rPr lang="cs-CZ" b="1" dirty="0" smtClean="0"/>
              <a:t>indikátoru</a:t>
            </a:r>
            <a:r>
              <a:rPr lang="cs-CZ" sz="1400" dirty="0" smtClean="0">
                <a:solidFill>
                  <a:srgbClr val="034A31"/>
                </a:solidFill>
              </a:rPr>
              <a:t>“ </a:t>
            </a:r>
          </a:p>
          <a:p>
            <a:pPr marL="0" lvl="0" indent="0" algn="just">
              <a:buClr>
                <a:srgbClr val="F36523"/>
              </a:buClr>
            </a:pPr>
            <a:r>
              <a:rPr lang="cs-CZ" sz="1400" dirty="0" smtClean="0">
                <a:solidFill>
                  <a:srgbClr val="034A31"/>
                </a:solidFill>
              </a:rPr>
              <a:t>nejčastější </a:t>
            </a:r>
            <a:r>
              <a:rPr lang="cs-CZ" sz="1400" dirty="0">
                <a:solidFill>
                  <a:srgbClr val="034A31"/>
                </a:solidFill>
              </a:rPr>
              <a:t>vyzvání: </a:t>
            </a:r>
            <a:r>
              <a:rPr lang="cs-CZ" sz="1400" i="1" dirty="0" smtClean="0">
                <a:solidFill>
                  <a:srgbClr val="034A31"/>
                </a:solidFill>
              </a:rPr>
              <a:t>opravit text na „Evidenci o </a:t>
            </a:r>
            <a:r>
              <a:rPr lang="cs-CZ" sz="1400" i="1" dirty="0">
                <a:solidFill>
                  <a:srgbClr val="034A31"/>
                </a:solidFill>
              </a:rPr>
              <a:t>hospodaření“; uvést zdroj </a:t>
            </a:r>
            <a:r>
              <a:rPr lang="cs-CZ" sz="1400" i="1" dirty="0" smtClean="0">
                <a:solidFill>
                  <a:srgbClr val="034A31"/>
                </a:solidFill>
              </a:rPr>
              <a:t>např.: </a:t>
            </a:r>
            <a:r>
              <a:rPr lang="cs-CZ" sz="1400" i="1" dirty="0">
                <a:solidFill>
                  <a:srgbClr val="034A31"/>
                </a:solidFill>
              </a:rPr>
              <a:t>evidence </a:t>
            </a:r>
            <a:r>
              <a:rPr lang="cs-CZ" sz="1400" i="1" dirty="0" smtClean="0">
                <a:solidFill>
                  <a:srgbClr val="034A31"/>
                </a:solidFill>
              </a:rPr>
              <a:t>o hospodaření</a:t>
            </a:r>
            <a:r>
              <a:rPr lang="cs-CZ" sz="1400" i="1" dirty="0">
                <a:solidFill>
                  <a:srgbClr val="034A31"/>
                </a:solidFill>
              </a:rPr>
              <a:t>, </a:t>
            </a:r>
            <a:r>
              <a:rPr lang="cs-CZ" sz="1400" i="1" dirty="0" smtClean="0">
                <a:solidFill>
                  <a:srgbClr val="034A31"/>
                </a:solidFill>
              </a:rPr>
              <a:t>účetnictví </a:t>
            </a:r>
            <a:r>
              <a:rPr lang="cs-CZ" sz="1400" i="1" dirty="0">
                <a:solidFill>
                  <a:srgbClr val="034A31"/>
                </a:solidFill>
              </a:rPr>
              <a:t>k </a:t>
            </a:r>
            <a:r>
              <a:rPr lang="cs-CZ" sz="1400" i="1" dirty="0" smtClean="0">
                <a:solidFill>
                  <a:srgbClr val="034A31"/>
                </a:solidFill>
              </a:rPr>
              <a:t>danému okruhu… </a:t>
            </a: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lvl="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34A31"/>
                </a:solidFill>
              </a:rPr>
              <a:t>pole </a:t>
            </a:r>
            <a:r>
              <a:rPr lang="cs-CZ" sz="1400" b="1" dirty="0" smtClean="0">
                <a:solidFill>
                  <a:srgbClr val="034A31"/>
                </a:solidFill>
              </a:rPr>
              <a:t>B/33, B/49 </a:t>
            </a:r>
            <a:r>
              <a:rPr lang="cs-CZ" sz="1400" dirty="0" smtClean="0">
                <a:solidFill>
                  <a:srgbClr val="034A31"/>
                </a:solidFill>
              </a:rPr>
              <a:t>„</a:t>
            </a:r>
            <a:r>
              <a:rPr lang="cs-CZ" sz="1400" b="1" dirty="0"/>
              <a:t>Environmentální indikátor (ENVI</a:t>
            </a:r>
            <a:r>
              <a:rPr lang="cs-CZ" sz="1400" b="1" dirty="0" smtClean="0"/>
              <a:t>)</a:t>
            </a:r>
            <a:r>
              <a:rPr lang="cs-CZ" sz="1400" dirty="0" smtClean="0">
                <a:solidFill>
                  <a:srgbClr val="034A31"/>
                </a:solidFill>
              </a:rPr>
              <a:t>“ </a:t>
            </a:r>
            <a:endParaRPr lang="cs-CZ" sz="1400" dirty="0">
              <a:solidFill>
                <a:srgbClr val="034A31"/>
              </a:solidFill>
            </a:endParaRPr>
          </a:p>
          <a:p>
            <a:pPr marL="0" lvl="0" indent="0" algn="just">
              <a:buClr>
                <a:srgbClr val="F36523"/>
              </a:buClr>
            </a:pPr>
            <a:r>
              <a:rPr lang="cs-CZ" sz="1400" dirty="0">
                <a:solidFill>
                  <a:srgbClr val="034A31"/>
                </a:solidFill>
              </a:rPr>
              <a:t>nejčastější vyzvání: </a:t>
            </a:r>
            <a:r>
              <a:rPr lang="cs-CZ" sz="1400" i="1" dirty="0" smtClean="0">
                <a:solidFill>
                  <a:srgbClr val="034A31"/>
                </a:solidFill>
              </a:rPr>
              <a:t>vyplňte </a:t>
            </a:r>
            <a:r>
              <a:rPr lang="cs-CZ" sz="1400" i="1" dirty="0">
                <a:solidFill>
                  <a:srgbClr val="034A31"/>
                </a:solidFill>
              </a:rPr>
              <a:t>na „Projekt má pozitivní vliv na životní </a:t>
            </a:r>
            <a:r>
              <a:rPr lang="cs-CZ" sz="1400" i="1" dirty="0" smtClean="0">
                <a:solidFill>
                  <a:srgbClr val="034A31"/>
                </a:solidFill>
              </a:rPr>
              <a:t>prostředí “</a:t>
            </a:r>
            <a:endParaRPr lang="cs-CZ" sz="1400" i="1" dirty="0">
              <a:solidFill>
                <a:srgbClr val="034A31"/>
              </a:solidFill>
            </a:endParaRPr>
          </a:p>
          <a:p>
            <a:pPr marL="0" lvl="0" indent="0" algn="just">
              <a:buClr>
                <a:srgbClr val="F36523"/>
              </a:buClr>
            </a:pPr>
            <a:endParaRPr lang="cs-CZ" sz="1400" dirty="0"/>
          </a:p>
          <a:p>
            <a:pPr marL="285750" lvl="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34A31"/>
                </a:solidFill>
              </a:rPr>
              <a:t>pole B/33, B/49 </a:t>
            </a:r>
            <a:r>
              <a:rPr lang="cs-CZ" sz="1400" dirty="0" smtClean="0">
                <a:solidFill>
                  <a:srgbClr val="034A31"/>
                </a:solidFill>
              </a:rPr>
              <a:t>„</a:t>
            </a:r>
            <a:r>
              <a:rPr lang="cs-CZ" sz="1400" b="1" dirty="0"/>
              <a:t>Popis plnění </a:t>
            </a:r>
            <a:r>
              <a:rPr lang="cs-CZ" sz="1400" b="1" dirty="0" smtClean="0"/>
              <a:t>cílů </a:t>
            </a:r>
            <a:r>
              <a:rPr lang="cs-CZ" sz="1400" b="1" dirty="0"/>
              <a:t>projektu v oblasti </a:t>
            </a:r>
            <a:r>
              <a:rPr lang="cs-CZ" sz="1400" b="1" dirty="0" smtClean="0"/>
              <a:t>zajištění </a:t>
            </a:r>
            <a:r>
              <a:rPr lang="cs-CZ" sz="1400" b="1" dirty="0"/>
              <a:t>rovnosti </a:t>
            </a:r>
            <a:r>
              <a:rPr lang="cs-CZ" sz="1400" b="1" dirty="0" smtClean="0"/>
              <a:t>mužů </a:t>
            </a:r>
            <a:r>
              <a:rPr lang="cs-CZ" sz="1400" b="1" dirty="0"/>
              <a:t>a žen. Má projekt prokazatelně negativní vliv na podporu rovnosti žen a </a:t>
            </a:r>
            <a:r>
              <a:rPr lang="cs-CZ" sz="1400" b="1" dirty="0" smtClean="0"/>
              <a:t>mužů? </a:t>
            </a:r>
            <a:r>
              <a:rPr lang="cs-CZ" sz="1400" dirty="0" smtClean="0">
                <a:solidFill>
                  <a:srgbClr val="034A31"/>
                </a:solidFill>
              </a:rPr>
              <a:t>“ </a:t>
            </a:r>
            <a:endParaRPr lang="cs-CZ" sz="1400" dirty="0">
              <a:solidFill>
                <a:srgbClr val="034A31"/>
              </a:solidFill>
            </a:endParaRPr>
          </a:p>
          <a:p>
            <a:pPr marL="0" lvl="0" indent="0" algn="just">
              <a:buClr>
                <a:srgbClr val="F36523"/>
              </a:buClr>
            </a:pPr>
            <a:r>
              <a:rPr lang="cs-CZ" sz="1400" dirty="0">
                <a:solidFill>
                  <a:srgbClr val="034A31"/>
                </a:solidFill>
              </a:rPr>
              <a:t>nejčastější vyzvání: </a:t>
            </a:r>
            <a:r>
              <a:rPr lang="cs-CZ" sz="1400" i="1" dirty="0">
                <a:solidFill>
                  <a:srgbClr val="034A31"/>
                </a:solidFill>
              </a:rPr>
              <a:t>opravit </a:t>
            </a:r>
            <a:r>
              <a:rPr lang="cs-CZ" sz="1400" i="1" dirty="0" smtClean="0">
                <a:solidFill>
                  <a:srgbClr val="034A31"/>
                </a:solidFill>
              </a:rPr>
              <a:t>na „NE“, jinak vliv na přijatelnost</a:t>
            </a:r>
            <a:endParaRPr lang="cs-CZ" sz="1400" i="1" dirty="0">
              <a:solidFill>
                <a:srgbClr val="034A31"/>
              </a:solidFill>
            </a:endParaRPr>
          </a:p>
          <a:p>
            <a:pPr marL="0" indent="0">
              <a:buClr>
                <a:srgbClr val="F36523"/>
              </a:buClr>
            </a:pPr>
            <a:endParaRPr lang="cs-CZ" sz="1400" b="1" dirty="0" smtClean="0">
              <a:solidFill>
                <a:srgbClr val="FF0000"/>
              </a:solidFill>
            </a:endParaRPr>
          </a:p>
          <a:p>
            <a:pPr marL="285750" lvl="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0" indent="-285750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1488308"/>
            <a:ext cx="6933015" cy="444216"/>
          </a:xfrm>
        </p:spPr>
        <p:txBody>
          <a:bodyPr/>
          <a:lstStyle/>
          <a:p>
            <a:r>
              <a:rPr lang="cs-CZ" dirty="0">
                <a:solidFill>
                  <a:srgbClr val="034A31"/>
                </a:solidFill>
              </a:rPr>
              <a:t>Nedostatky ve zprávách o udržitelnosti projektu</a:t>
            </a:r>
          </a:p>
        </p:txBody>
      </p:sp>
    </p:spTree>
    <p:extLst>
      <p:ext uri="{BB962C8B-B14F-4D97-AF65-F5344CB8AC3E}">
        <p14:creationId xmlns:p14="http://schemas.microsoft.com/office/powerpoint/2010/main" val="124026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295099" cy="444216"/>
          </a:xfrm>
        </p:spPr>
        <p:txBody>
          <a:bodyPr/>
          <a:lstStyle/>
          <a:p>
            <a:r>
              <a:rPr lang="cs-CZ" dirty="0" smtClean="0">
                <a:solidFill>
                  <a:srgbClr val="034A31"/>
                </a:solidFill>
              </a:rPr>
              <a:t>Opatření vedoucí ke snížení nedostatků při vyplňování zpráv</a:t>
            </a:r>
            <a:endParaRPr lang="cs-CZ" dirty="0">
              <a:solidFill>
                <a:srgbClr val="034A3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6392"/>
            <a:ext cx="9144000" cy="3960440"/>
          </a:xfrm>
        </p:spPr>
        <p:txBody>
          <a:bodyPr/>
          <a:lstStyle/>
          <a:p>
            <a:pPr marL="285750" lvl="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u="sng" dirty="0" smtClean="0">
                <a:solidFill>
                  <a:srgbClr val="034A31"/>
                </a:solidFill>
              </a:rPr>
              <a:t>úprava a zpřesnění instruktážních listů</a:t>
            </a:r>
            <a:r>
              <a:rPr lang="cs-CZ" sz="1800" dirty="0" smtClean="0">
                <a:solidFill>
                  <a:srgbClr val="034A31"/>
                </a:solidFill>
              </a:rPr>
              <a:t> </a:t>
            </a:r>
            <a:r>
              <a:rPr lang="cs-CZ" dirty="0" smtClean="0">
                <a:solidFill>
                  <a:srgbClr val="034A31"/>
                </a:solidFill>
              </a:rPr>
              <a:t>pro vyplňování zpráv o udržitelnosti</a:t>
            </a:r>
            <a:r>
              <a:rPr lang="cs-CZ" dirty="0" smtClean="0">
                <a:solidFill>
                  <a:srgbClr val="034A31"/>
                </a:solidFill>
                <a:latin typeface="Calibri" panose="020F0502020204030204" pitchFamily="34" charset="0"/>
              </a:rPr>
              <a:t> </a:t>
            </a:r>
          </a:p>
          <a:p>
            <a:pPr marL="284400" lvl="0" indent="0">
              <a:spcBef>
                <a:spcPts val="0"/>
              </a:spcBef>
              <a:buClr>
                <a:srgbClr val="F36523"/>
              </a:buClr>
            </a:pPr>
            <a:r>
              <a:rPr lang="cs-CZ" dirty="0" smtClean="0">
                <a:latin typeface="Calibri" panose="020F0502020204030204" pitchFamily="34" charset="0"/>
              </a:rPr>
              <a:t>Došlo ke zvýraznění a doplnění textů. </a:t>
            </a:r>
            <a:endParaRPr lang="cs-CZ" dirty="0" smtClean="0"/>
          </a:p>
          <a:p>
            <a:pPr marL="0" lvl="0" indent="0" algn="just">
              <a:spcBef>
                <a:spcPts val="0"/>
              </a:spcBef>
              <a:buClr>
                <a:srgbClr val="F36523"/>
              </a:buClr>
            </a:pPr>
            <a:endParaRPr lang="cs-CZ" dirty="0" smtClean="0">
              <a:solidFill>
                <a:srgbClr val="034A31"/>
              </a:solidFill>
            </a:endParaRPr>
          </a:p>
          <a:p>
            <a:pPr marL="0" lvl="0" indent="0" algn="just">
              <a:buClr>
                <a:srgbClr val="F36523"/>
              </a:buClr>
            </a:pPr>
            <a:endParaRPr lang="cs-CZ" sz="800" dirty="0" smtClean="0">
              <a:solidFill>
                <a:srgbClr val="034A31"/>
              </a:solidFill>
            </a:endParaRPr>
          </a:p>
          <a:p>
            <a:pPr marL="0" lvl="0" indent="0" algn="just">
              <a:buClr>
                <a:srgbClr val="F36523"/>
              </a:buClr>
            </a:pPr>
            <a:endParaRPr lang="cs-CZ" sz="1050" dirty="0" smtClean="0">
              <a:solidFill>
                <a:srgbClr val="034A31"/>
              </a:solidFill>
            </a:endParaRPr>
          </a:p>
          <a:p>
            <a:pPr marL="0" lvl="0" indent="0" algn="just">
              <a:buClr>
                <a:srgbClr val="F36523"/>
              </a:buClr>
            </a:pPr>
            <a:endParaRPr lang="cs-CZ" sz="1050" dirty="0" smtClean="0">
              <a:solidFill>
                <a:srgbClr val="034A31"/>
              </a:solidFill>
            </a:endParaRPr>
          </a:p>
          <a:p>
            <a:pPr marL="285750" lvl="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u="sng" dirty="0" smtClean="0">
                <a:solidFill>
                  <a:srgbClr val="034A31"/>
                </a:solidFill>
              </a:rPr>
              <a:t>nastavení automatik</a:t>
            </a:r>
            <a:r>
              <a:rPr lang="cs-CZ" sz="1800" dirty="0" smtClean="0">
                <a:solidFill>
                  <a:srgbClr val="034A31"/>
                </a:solidFill>
              </a:rPr>
              <a:t> </a:t>
            </a:r>
            <a:r>
              <a:rPr lang="cs-CZ" dirty="0" smtClean="0">
                <a:solidFill>
                  <a:srgbClr val="034A31"/>
                </a:solidFill>
              </a:rPr>
              <a:t>k vybraným polím u indikátorů</a:t>
            </a:r>
          </a:p>
          <a:p>
            <a:pPr marL="284400" indent="0" algn="just"/>
            <a:r>
              <a:rPr lang="cs-CZ" sz="1400" dirty="0" smtClean="0">
                <a:solidFill>
                  <a:srgbClr val="034A31"/>
                </a:solidFill>
              </a:rPr>
              <a:t>Např</a:t>
            </a:r>
            <a:r>
              <a:rPr lang="cs-CZ" sz="1400" dirty="0">
                <a:solidFill>
                  <a:srgbClr val="034A31"/>
                </a:solidFill>
              </a:rPr>
              <a:t>. </a:t>
            </a:r>
            <a:r>
              <a:rPr lang="cs-CZ" sz="1400" dirty="0" smtClean="0">
                <a:solidFill>
                  <a:srgbClr val="034A31"/>
                </a:solidFill>
              </a:rPr>
              <a:t>automatika </a:t>
            </a:r>
            <a:r>
              <a:rPr lang="cs-CZ" sz="1400" dirty="0">
                <a:solidFill>
                  <a:srgbClr val="034A31"/>
                </a:solidFill>
              </a:rPr>
              <a:t>z polí na str. </a:t>
            </a:r>
            <a:r>
              <a:rPr lang="cs-CZ" sz="1400" dirty="0" smtClean="0">
                <a:solidFill>
                  <a:srgbClr val="034A31"/>
                </a:solidFill>
              </a:rPr>
              <a:t>A/15 </a:t>
            </a:r>
            <a:r>
              <a:rPr lang="cs-CZ" sz="1400" dirty="0"/>
              <a:t>Sledované období do </a:t>
            </a:r>
            <a:r>
              <a:rPr lang="cs-CZ" sz="1400" dirty="0" smtClean="0">
                <a:solidFill>
                  <a:srgbClr val="034A31"/>
                </a:solidFill>
              </a:rPr>
              <a:t>→ </a:t>
            </a:r>
            <a:r>
              <a:rPr lang="cs-CZ" sz="1400" dirty="0">
                <a:solidFill>
                  <a:srgbClr val="034A31"/>
                </a:solidFill>
              </a:rPr>
              <a:t>na str. B </a:t>
            </a:r>
            <a:r>
              <a:rPr lang="cs-CZ" sz="1400" dirty="0"/>
              <a:t>Datum dosažené </a:t>
            </a:r>
            <a:r>
              <a:rPr lang="cs-CZ" sz="1400" dirty="0" smtClean="0"/>
              <a:t>hodnoty</a:t>
            </a:r>
            <a:r>
              <a:rPr lang="cs-CZ" sz="1400" dirty="0" smtClean="0">
                <a:solidFill>
                  <a:srgbClr val="034A31"/>
                </a:solidFill>
              </a:rPr>
              <a:t> (u relevantních indikátorů) </a:t>
            </a:r>
          </a:p>
          <a:p>
            <a:pPr marL="284400" indent="0" algn="just"/>
            <a:r>
              <a:rPr lang="cs-CZ" sz="1400" dirty="0" smtClean="0">
                <a:solidFill>
                  <a:srgbClr val="034A31"/>
                </a:solidFill>
              </a:rPr>
              <a:t>a další…(upřesněno v instruktážním listu)</a:t>
            </a:r>
            <a:endParaRPr lang="cs-CZ" sz="1400" dirty="0">
              <a:solidFill>
                <a:srgbClr val="034A31"/>
              </a:solidFill>
            </a:endParaRPr>
          </a:p>
          <a:p>
            <a:pPr marL="285750" lvl="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500" dirty="0" smtClean="0">
              <a:solidFill>
                <a:srgbClr val="034A31"/>
              </a:solidFill>
            </a:endParaRPr>
          </a:p>
          <a:p>
            <a:pPr marL="285750" lvl="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800" u="sng" dirty="0" smtClean="0">
              <a:solidFill>
                <a:srgbClr val="034A31"/>
              </a:solidFill>
            </a:endParaRPr>
          </a:p>
          <a:p>
            <a:pPr marL="285750" lvl="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u="sng" dirty="0" smtClean="0">
                <a:solidFill>
                  <a:srgbClr val="034A31"/>
                </a:solidFill>
              </a:rPr>
              <a:t>možnost kontaktovat </a:t>
            </a:r>
            <a:r>
              <a:rPr lang="cs-CZ" sz="1800" u="sng" dirty="0">
                <a:solidFill>
                  <a:srgbClr val="034A31"/>
                </a:solidFill>
              </a:rPr>
              <a:t>RO </a:t>
            </a:r>
            <a:r>
              <a:rPr lang="cs-CZ" sz="1800" u="sng" dirty="0" smtClean="0">
                <a:solidFill>
                  <a:srgbClr val="034A31"/>
                </a:solidFill>
              </a:rPr>
              <a:t>SZIF/CP </a:t>
            </a:r>
            <a:r>
              <a:rPr lang="cs-CZ" sz="1800" u="sng" dirty="0">
                <a:solidFill>
                  <a:srgbClr val="034A31"/>
                </a:solidFill>
              </a:rPr>
              <a:t>SZIF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376" t="8898" r="5916" b="25885"/>
          <a:stretch/>
        </p:blipFill>
        <p:spPr>
          <a:xfrm>
            <a:off x="6116848" y="2429740"/>
            <a:ext cx="2604996" cy="9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8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C57172A1-07AE-4A89-A843-645E6EE2B7F5}" vid="{1B33740B-762F-4C76-A06C-C9B0B05FB4CB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powerpoint_šablona_logo EU_SZIF</Template>
  <TotalTime>2664</TotalTime>
  <Words>824</Words>
  <Application>Microsoft Office PowerPoint</Application>
  <PresentationFormat>Předvádění na obrazovce (4:3)</PresentationFormat>
  <Paragraphs>138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Verdana</vt:lpstr>
      <vt:lpstr>Wingdings</vt:lpstr>
      <vt:lpstr>Motiv1</vt:lpstr>
      <vt:lpstr>Nejčastější chyby příjemců při vyplňování  zpráv o udržitelnosti projektu</vt:lpstr>
      <vt:lpstr>Podávání zpráv o udržitelnosti</vt:lpstr>
      <vt:lpstr>Aktuální stav podaných zpráv o udržitelnosti</vt:lpstr>
      <vt:lpstr>Termíny na Portálu farmáře</vt:lpstr>
      <vt:lpstr>Funkce PDF formuláře</vt:lpstr>
      <vt:lpstr>Nedostatky ve zprávách o udržitelnosti projektu</vt:lpstr>
      <vt:lpstr>Nedostatky ve zprávách o udržitelnosti projektu</vt:lpstr>
      <vt:lpstr>Nedostatky ve zprávách o udržitelnosti projektu</vt:lpstr>
      <vt:lpstr>Opatření vedoucí ke snížení nedostatků při vyplňování zpráv</vt:lpstr>
      <vt:lpstr>Prezentace aplikace PowerPoint</vt:lpstr>
    </vt:vector>
  </TitlesOfParts>
  <Company>MÉDEA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Černá</dc:creator>
  <cp:lastModifiedBy>Janošík David Ing.</cp:lastModifiedBy>
  <cp:revision>383</cp:revision>
  <cp:lastPrinted>2018-11-28T07:58:21Z</cp:lastPrinted>
  <dcterms:created xsi:type="dcterms:W3CDTF">2015-03-03T08:34:53Z</dcterms:created>
  <dcterms:modified xsi:type="dcterms:W3CDTF">2019-01-08T11:48:03Z</dcterms:modified>
</cp:coreProperties>
</file>